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2" r:id="rId3"/>
    <p:sldId id="266" r:id="rId4"/>
    <p:sldId id="267" r:id="rId5"/>
    <p:sldId id="269" r:id="rId6"/>
    <p:sldId id="270" r:id="rId7"/>
    <p:sldId id="258" r:id="rId8"/>
    <p:sldId id="271" r:id="rId9"/>
    <p:sldId id="268" r:id="rId10"/>
    <p:sldId id="265"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D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Max</a:t>
            </a:r>
            <a:r>
              <a:rPr lang="bg-BG" dirty="0" smtClean="0"/>
              <a:t> </a:t>
            </a:r>
            <a:r>
              <a:rPr lang="en-US" dirty="0" smtClean="0"/>
              <a:t>costs allowed</a:t>
            </a:r>
            <a:r>
              <a:rPr lang="en-US" baseline="0" dirty="0" smtClean="0"/>
              <a:t> </a:t>
            </a:r>
            <a:r>
              <a:rPr lang="en-US" baseline="0" smtClean="0"/>
              <a:t>by category</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2C2-4CE2-9E1B-1D35659E3B0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2C2-4CE2-9E1B-1D35659E3B06}"/>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72C2-4CE2-9E1B-1D35659E3B06}"/>
              </c:ext>
            </c:extLst>
          </c:dPt>
          <c:cat>
            <c:strRef>
              <c:f>Sheet1!$A$2:$A$4</c:f>
              <c:strCache>
                <c:ptCount val="3"/>
                <c:pt idx="0">
                  <c:v>Costs of personel</c:v>
                </c:pt>
                <c:pt idx="1">
                  <c:v>Eligible direct</c:v>
                </c:pt>
                <c:pt idx="2">
                  <c:v>Eligible indirect</c:v>
                </c:pt>
              </c:strCache>
            </c:strRef>
          </c:cat>
          <c:val>
            <c:numRef>
              <c:f>Sheet1!$B$2:$B$4</c:f>
              <c:numCache>
                <c:formatCode>General</c:formatCode>
                <c:ptCount val="3"/>
                <c:pt idx="0">
                  <c:v>25</c:v>
                </c:pt>
                <c:pt idx="1">
                  <c:v>70</c:v>
                </c:pt>
                <c:pt idx="2">
                  <c:v>5</c:v>
                </c:pt>
              </c:numCache>
            </c:numRef>
          </c:val>
          <c:extLst>
            <c:ext xmlns:c16="http://schemas.microsoft.com/office/drawing/2014/chart" uri="{C3380CC4-5D6E-409C-BE32-E72D297353CC}">
              <c16:uniqueId val="{00000000-4FFA-4FA5-B0DC-F259505E705B}"/>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5.4760178932224311E-2"/>
          <c:y val="0.80406445544438687"/>
          <c:w val="0.61890486560428937"/>
          <c:h val="0.1752143434220927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421233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EEB86B-9678-4820-8F00-642C7446207B}"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61142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918183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62598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3926193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1072585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249250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2238535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159724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373210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323270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EEB86B-9678-4820-8F00-642C7446207B}"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519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EEB86B-9678-4820-8F00-642C7446207B}" type="datetimeFigureOut">
              <a:rPr lang="en-US" smtClean="0"/>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232677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3753865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197511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8EEB86B-9678-4820-8F00-642C7446207B}" type="datetimeFigureOut">
              <a:rPr lang="en-US" smtClean="0"/>
              <a:t>10/17/2023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151821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8EEB86B-9678-4820-8F00-642C7446207B}" type="datetimeFigureOut">
              <a:rPr lang="en-US" smtClean="0"/>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10CB7-F45E-4599-B14C-CD178BCE1843}" type="slidenum">
              <a:rPr lang="en-US" smtClean="0"/>
              <a:t>‹#›</a:t>
            </a:fld>
            <a:endParaRPr lang="en-US"/>
          </a:p>
        </p:txBody>
      </p:sp>
    </p:spTree>
    <p:extLst>
      <p:ext uri="{BB962C8B-B14F-4D97-AF65-F5344CB8AC3E}">
        <p14:creationId xmlns:p14="http://schemas.microsoft.com/office/powerpoint/2010/main" val="107374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8EEB86B-9678-4820-8F00-642C7446207B}" type="datetimeFigureOut">
              <a:rPr lang="en-US" smtClean="0"/>
              <a:t>10/17/2023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DD10CB7-F45E-4599-B14C-CD178BCE1843}" type="slidenum">
              <a:rPr lang="en-US" smtClean="0"/>
              <a:t>‹#›</a:t>
            </a:fld>
            <a:endParaRPr lang="en-US"/>
          </a:p>
        </p:txBody>
      </p:sp>
    </p:spTree>
    <p:extLst>
      <p:ext uri="{BB962C8B-B14F-4D97-AF65-F5344CB8AC3E}">
        <p14:creationId xmlns:p14="http://schemas.microsoft.com/office/powerpoint/2010/main" val="2260880126"/>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939" y="1396237"/>
            <a:ext cx="10418619" cy="2224418"/>
          </a:xfrm>
        </p:spPr>
        <p:txBody>
          <a:bodyPr anchor="t">
            <a:normAutofit fontScale="90000"/>
          </a:bodyPr>
          <a:lstStyle/>
          <a:p>
            <a:pPr algn="ctr"/>
            <a:r>
              <a:rPr lang="en-US" dirty="0" smtClean="0">
                <a:latin typeface="Cambria" panose="02040503050406030204" pitchFamily="18" charset="0"/>
                <a:ea typeface="Cambria" panose="02040503050406030204" pitchFamily="18" charset="0"/>
              </a:rPr>
              <a:t>EFSA Art.36 GRANT</a:t>
            </a:r>
            <a:br>
              <a:rPr lang="en-US" dirty="0" smtClean="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Standard Application Form</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748418" y="3793907"/>
            <a:ext cx="9167660" cy="1253305"/>
          </a:xfrm>
        </p:spPr>
        <p:txBody>
          <a:bodyPr>
            <a:normAutofit fontScale="85000" lnSpcReduction="20000"/>
          </a:bodyPr>
          <a:lstStyle/>
          <a:p>
            <a:pPr algn="ctr"/>
            <a:r>
              <a:rPr lang="en-US" sz="3100" b="1" dirty="0" smtClean="0">
                <a:latin typeface="Cambria" panose="02040503050406030204" pitchFamily="18" charset="0"/>
                <a:ea typeface="Cambria" panose="02040503050406030204" pitchFamily="18" charset="0"/>
              </a:rPr>
              <a:t>PROPOSED TITLE: </a:t>
            </a:r>
          </a:p>
          <a:p>
            <a:pPr algn="ctr"/>
            <a:r>
              <a:rPr lang="en-US" sz="3100" b="1" dirty="0" smtClean="0">
                <a:latin typeface="Cambria" panose="02040503050406030204" pitchFamily="18" charset="0"/>
                <a:ea typeface="Cambria" panose="02040503050406030204" pitchFamily="18" charset="0"/>
              </a:rPr>
              <a:t>Enhancing </a:t>
            </a:r>
            <a:r>
              <a:rPr lang="en-US" sz="3100" b="1" dirty="0">
                <a:latin typeface="Cambria" panose="02040503050406030204" pitchFamily="18" charset="0"/>
                <a:ea typeface="Cambria" panose="02040503050406030204" pitchFamily="18" charset="0"/>
              </a:rPr>
              <a:t>Food Safety Through Advanced Microbiological Monitoring</a:t>
            </a:r>
            <a:endParaRPr lang="en-US" sz="3100" dirty="0">
              <a:latin typeface="Cambria" panose="02040503050406030204" pitchFamily="18" charset="0"/>
              <a:ea typeface="Cambria" panose="02040503050406030204" pitchFamily="18" charset="0"/>
            </a:endParaRPr>
          </a:p>
          <a:p>
            <a:endParaRPr lang="en-US" dirty="0"/>
          </a:p>
        </p:txBody>
      </p:sp>
      <p:sp>
        <p:nvSpPr>
          <p:cNvPr id="4" name="Rectangle 3"/>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3636" y="139610"/>
            <a:ext cx="1782617" cy="108337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989" y="341101"/>
            <a:ext cx="2728776" cy="475275"/>
          </a:xfrm>
          <a:prstGeom prst="rect">
            <a:avLst/>
          </a:prstGeom>
        </p:spPr>
      </p:pic>
    </p:spTree>
    <p:extLst>
      <p:ext uri="{BB962C8B-B14F-4D97-AF65-F5344CB8AC3E}">
        <p14:creationId xmlns:p14="http://schemas.microsoft.com/office/powerpoint/2010/main" val="3433975128"/>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Cambria" panose="02040503050406030204" pitchFamily="18" charset="0"/>
                <a:ea typeface="Cambria" panose="02040503050406030204" pitchFamily="18" charset="0"/>
              </a:rPr>
              <a:t>Standard Application Form</a:t>
            </a:r>
            <a:endParaRPr lang="en-US" b="1" dirty="0">
              <a:solidFill>
                <a:srgbClr val="ACD433"/>
              </a:solidFill>
              <a:latin typeface="Cambria" panose="02040503050406030204" pitchFamily="18" charset="0"/>
              <a:ea typeface="Cambria" panose="02040503050406030204" pitchFamily="18" charset="0"/>
            </a:endParaRPr>
          </a:p>
        </p:txBody>
      </p:sp>
      <p:sp>
        <p:nvSpPr>
          <p:cNvPr id="8"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1" name="Rectangle 10"/>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652302266"/>
              </p:ext>
            </p:extLst>
          </p:nvPr>
        </p:nvGraphicFramePr>
        <p:xfrm>
          <a:off x="2524997" y="2135149"/>
          <a:ext cx="6770258" cy="3907001"/>
        </p:xfrm>
        <a:graphic>
          <a:graphicData uri="http://schemas.openxmlformats.org/drawingml/2006/table">
            <a:tbl>
              <a:tblPr>
                <a:tableStyleId>{5C22544A-7EE6-4342-B048-85BDC9FD1C3A}</a:tableStyleId>
              </a:tblPr>
              <a:tblGrid>
                <a:gridCol w="934554">
                  <a:extLst>
                    <a:ext uri="{9D8B030D-6E8A-4147-A177-3AD203B41FA5}">
                      <a16:colId xmlns:a16="http://schemas.microsoft.com/office/drawing/2014/main" val="1297865797"/>
                    </a:ext>
                  </a:extLst>
                </a:gridCol>
                <a:gridCol w="280587">
                  <a:extLst>
                    <a:ext uri="{9D8B030D-6E8A-4147-A177-3AD203B41FA5}">
                      <a16:colId xmlns:a16="http://schemas.microsoft.com/office/drawing/2014/main" val="857375377"/>
                    </a:ext>
                  </a:extLst>
                </a:gridCol>
                <a:gridCol w="382876">
                  <a:extLst>
                    <a:ext uri="{9D8B030D-6E8A-4147-A177-3AD203B41FA5}">
                      <a16:colId xmlns:a16="http://schemas.microsoft.com/office/drawing/2014/main" val="2572128096"/>
                    </a:ext>
                  </a:extLst>
                </a:gridCol>
                <a:gridCol w="132760">
                  <a:extLst>
                    <a:ext uri="{9D8B030D-6E8A-4147-A177-3AD203B41FA5}">
                      <a16:colId xmlns:a16="http://schemas.microsoft.com/office/drawing/2014/main" val="2924262208"/>
                    </a:ext>
                  </a:extLst>
                </a:gridCol>
                <a:gridCol w="767455">
                  <a:extLst>
                    <a:ext uri="{9D8B030D-6E8A-4147-A177-3AD203B41FA5}">
                      <a16:colId xmlns:a16="http://schemas.microsoft.com/office/drawing/2014/main" val="1373856840"/>
                    </a:ext>
                  </a:extLst>
                </a:gridCol>
                <a:gridCol w="767455">
                  <a:extLst>
                    <a:ext uri="{9D8B030D-6E8A-4147-A177-3AD203B41FA5}">
                      <a16:colId xmlns:a16="http://schemas.microsoft.com/office/drawing/2014/main" val="3945486552"/>
                    </a:ext>
                  </a:extLst>
                </a:gridCol>
                <a:gridCol w="767455">
                  <a:extLst>
                    <a:ext uri="{9D8B030D-6E8A-4147-A177-3AD203B41FA5}">
                      <a16:colId xmlns:a16="http://schemas.microsoft.com/office/drawing/2014/main" val="3898799911"/>
                    </a:ext>
                  </a:extLst>
                </a:gridCol>
                <a:gridCol w="767456">
                  <a:extLst>
                    <a:ext uri="{9D8B030D-6E8A-4147-A177-3AD203B41FA5}">
                      <a16:colId xmlns:a16="http://schemas.microsoft.com/office/drawing/2014/main" val="1834235696"/>
                    </a:ext>
                  </a:extLst>
                </a:gridCol>
                <a:gridCol w="1304641">
                  <a:extLst>
                    <a:ext uri="{9D8B030D-6E8A-4147-A177-3AD203B41FA5}">
                      <a16:colId xmlns:a16="http://schemas.microsoft.com/office/drawing/2014/main" val="2731570837"/>
                    </a:ext>
                  </a:extLst>
                </a:gridCol>
                <a:gridCol w="665019">
                  <a:extLst>
                    <a:ext uri="{9D8B030D-6E8A-4147-A177-3AD203B41FA5}">
                      <a16:colId xmlns:a16="http://schemas.microsoft.com/office/drawing/2014/main" val="1284554860"/>
                    </a:ext>
                  </a:extLst>
                </a:gridCol>
              </a:tblGrid>
              <a:tr h="404084">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Aggregation of taken samples and preparation of tasks for Module2</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4171821209"/>
                  </a:ext>
                </a:extLst>
              </a:tr>
              <a:tr h="209788">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6">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Communication with trainees about sampling preparation for Module 2 of training</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375610300"/>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430922694"/>
                  </a:ext>
                </a:extLst>
              </a:tr>
              <a:tr h="122803">
                <a:tc>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Total of hours per month:</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56</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481827696"/>
                  </a:ext>
                </a:extLst>
              </a:tr>
              <a:tr h="117686">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Total days per mont:</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583826316"/>
                  </a:ext>
                </a:extLst>
              </a:tr>
              <a:tr h="86985">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2">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726123494"/>
                  </a:ext>
                </a:extLst>
              </a:tr>
              <a:tr h="122803">
                <a:tc gridSpan="5">
                  <a:txBody>
                    <a:bodyPr/>
                    <a:lstStyle/>
                    <a:p>
                      <a:pPr algn="l" fontAlgn="b"/>
                      <a:r>
                        <a:rPr lang="en-US" sz="1400" u="none" strike="noStrike">
                          <a:effectLst/>
                          <a:latin typeface="Times New Roman" panose="02020603050405020304" pitchFamily="18" charset="0"/>
                          <a:cs typeface="Times New Roman" panose="02020603050405020304" pitchFamily="18" charset="0"/>
                        </a:rPr>
                        <a:t>Staffmembers's signature+date</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Signiture of the manager/supervisor</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796225782"/>
                  </a:ext>
                </a:extLst>
              </a:tr>
              <a:tr h="122803">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gridSpan="2">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3">
                  <a:txBody>
                    <a:bodyPr/>
                    <a:lstStyle/>
                    <a:p>
                      <a:pPr algn="l" fontAlgn="b"/>
                      <a:r>
                        <a:rPr lang="en-US" sz="1400" u="none" strike="noStrike">
                          <a:effectLst/>
                          <a:latin typeface="Times New Roman" panose="02020603050405020304" pitchFamily="18" charset="0"/>
                          <a:cs typeface="Times New Roman" panose="02020603050405020304" pitchFamily="18" charset="0"/>
                        </a:rPr>
                        <a:t>+ name, function and date</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4236317836"/>
                  </a:ext>
                </a:extLst>
              </a:tr>
              <a:tr h="122803">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gridSpan="2">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063704486"/>
                  </a:ext>
                </a:extLst>
              </a:tr>
              <a:tr h="86985">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gridSpan="2">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390611651"/>
                  </a:ext>
                </a:extLst>
              </a:tr>
              <a:tr h="102336">
                <a:tc gridSpan="5">
                  <a:txBody>
                    <a:bodyPr/>
                    <a:lstStyle/>
                    <a:p>
                      <a:pPr algn="l" fontAlgn="b"/>
                      <a:r>
                        <a:rPr lang="en-US" sz="1400" u="none" strike="noStrike">
                          <a:effectLst/>
                          <a:latin typeface="Times New Roman" panose="02020603050405020304" pitchFamily="18" charset="0"/>
                          <a:cs typeface="Times New Roman" panose="02020603050405020304" pitchFamily="18" charset="0"/>
                        </a:rPr>
                        <a:t>(1) Use 1 line per day per task category</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Timesheet version 1.0</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444787176"/>
                  </a:ext>
                </a:extLst>
              </a:tr>
              <a:tr h="71635">
                <a:tc gridSpan="8">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(2) Choose 1/2/3/4 (</a:t>
                      </a:r>
                      <a:r>
                        <a:rPr lang="en-US" sz="1400" u="none" strike="noStrike" dirty="0" smtClean="0">
                          <a:effectLst/>
                          <a:latin typeface="Times New Roman" panose="02020603050405020304" pitchFamily="18" charset="0"/>
                          <a:cs typeface="Times New Roman" panose="02020603050405020304" pitchFamily="18" charset="0"/>
                        </a:rPr>
                        <a:t>1=administrative, </a:t>
                      </a:r>
                      <a:r>
                        <a:rPr lang="en-US" sz="1400" u="none" strike="noStrike" dirty="0">
                          <a:effectLst/>
                          <a:latin typeface="Times New Roman" panose="02020603050405020304" pitchFamily="18" charset="0"/>
                          <a:cs typeface="Times New Roman" panose="02020603050405020304" pitchFamily="18" charset="0"/>
                        </a:rPr>
                        <a:t>2=scientific, 3=meetings and workshops)</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endParaRPr lang="en-US" sz="1400">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810509850"/>
                  </a:ext>
                </a:extLst>
              </a:tr>
              <a:tr h="71635">
                <a:tc gridSpan="7">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(3)  Provide a detailed and exact description of the tasks carried out</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a:txBody>
                    <a:bodyPr/>
                    <a:lstStyle/>
                    <a:p>
                      <a:endParaRPr lang="en-US" sz="1400" dirty="0">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727425094"/>
                  </a:ext>
                </a:extLst>
              </a:tr>
            </a:tbl>
          </a:graphicData>
        </a:graphic>
      </p:graphicFrame>
      <p:sp>
        <p:nvSpPr>
          <p:cNvPr id="13" name="Rectangle 12"/>
          <p:cNvSpPr/>
          <p:nvPr/>
        </p:nvSpPr>
        <p:spPr>
          <a:xfrm>
            <a:off x="3578985" y="1437476"/>
            <a:ext cx="4552721" cy="677108"/>
          </a:xfrm>
          <a:prstGeom prst="rect">
            <a:avLst/>
          </a:prstGeom>
        </p:spPr>
        <p:txBody>
          <a:bodyPr wrap="none">
            <a:spAutoFit/>
          </a:bodyPr>
          <a:lstStyle/>
          <a:p>
            <a:r>
              <a:rPr lang="en-US" sz="3800" b="1" dirty="0" smtClean="0">
                <a:solidFill>
                  <a:srgbClr val="ACD433"/>
                </a:solidFill>
                <a:latin typeface="Cambria" panose="02040503050406030204" pitchFamily="18" charset="0"/>
                <a:ea typeface="Cambria" panose="02040503050406030204" pitchFamily="18" charset="0"/>
                <a:cs typeface="+mj-cs"/>
              </a:rPr>
              <a:t>Timesheet example</a:t>
            </a:r>
            <a:endParaRPr lang="en-US" sz="3800" b="1" dirty="0">
              <a:solidFill>
                <a:srgbClr val="ACD433"/>
              </a:solidFill>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1742844339"/>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1" name="Title 1"/>
          <p:cNvSpPr txBox="1">
            <a:spLocks/>
          </p:cNvSpPr>
          <p:nvPr/>
        </p:nvSpPr>
        <p:spPr>
          <a:xfrm>
            <a:off x="1611109" y="2576702"/>
            <a:ext cx="8812695" cy="1210207"/>
          </a:xfrm>
          <a:prstGeom prst="rect">
            <a:avLst/>
          </a:prstGeom>
          <a:ln>
            <a:noFill/>
          </a:ln>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7200" b="1" cap="all" dirty="0" smtClean="0">
                <a:solidFill>
                  <a:srgbClr val="ACD433"/>
                </a:solidFill>
                <a:effectLst>
                  <a:outerShdw blurRad="38100" dist="38100" dir="2700000" algn="tl">
                    <a:srgbClr val="000000">
                      <a:alpha val="43137"/>
                    </a:srgbClr>
                  </a:outerShdw>
                </a:effectLst>
                <a:latin typeface="Monotype Corsiva" panose="03010101010201010101" pitchFamily="66" charset="0"/>
              </a:rPr>
              <a:t>Thank you </a:t>
            </a:r>
            <a:endParaRPr lang="bg-BG" sz="7200" b="1" cap="all" dirty="0">
              <a:solidFill>
                <a:srgbClr val="ACD43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077319"/>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Times New Roman" panose="02020603050405020304" pitchFamily="18" charset="0"/>
                <a:ea typeface="Cambria" panose="02040503050406030204" pitchFamily="18" charset="0"/>
                <a:cs typeface="Times New Roman" panose="02020603050405020304" pitchFamily="18" charset="0"/>
              </a:rPr>
              <a:t>Standard Application Form</a:t>
            </a:r>
            <a:endParaRPr lang="en-US" b="1" dirty="0">
              <a:solidFill>
                <a:srgbClr val="ACD433"/>
              </a:solidFill>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77953882"/>
              </p:ext>
            </p:extLst>
          </p:nvPr>
        </p:nvGraphicFramePr>
        <p:xfrm>
          <a:off x="401782" y="1395633"/>
          <a:ext cx="11388436" cy="5150017"/>
        </p:xfrm>
        <a:graphic>
          <a:graphicData uri="http://schemas.openxmlformats.org/drawingml/2006/table">
            <a:tbl>
              <a:tblPr firstRow="1" firstCol="1" bandRow="1">
                <a:tableStyleId>{5C22544A-7EE6-4342-B048-85BDC9FD1C3A}</a:tableStyleId>
              </a:tblPr>
              <a:tblGrid>
                <a:gridCol w="3244860">
                  <a:extLst>
                    <a:ext uri="{9D8B030D-6E8A-4147-A177-3AD203B41FA5}">
                      <a16:colId xmlns:a16="http://schemas.microsoft.com/office/drawing/2014/main" val="1781227876"/>
                    </a:ext>
                  </a:extLst>
                </a:gridCol>
                <a:gridCol w="4071788">
                  <a:extLst>
                    <a:ext uri="{9D8B030D-6E8A-4147-A177-3AD203B41FA5}">
                      <a16:colId xmlns:a16="http://schemas.microsoft.com/office/drawing/2014/main" val="772769733"/>
                    </a:ext>
                  </a:extLst>
                </a:gridCol>
                <a:gridCol w="4071788">
                  <a:extLst>
                    <a:ext uri="{9D8B030D-6E8A-4147-A177-3AD203B41FA5}">
                      <a16:colId xmlns:a16="http://schemas.microsoft.com/office/drawing/2014/main" val="949698367"/>
                    </a:ext>
                  </a:extLst>
                </a:gridCol>
              </a:tblGrid>
              <a:tr h="322392">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Tittle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gn="ctr">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2470361230"/>
                  </a:ext>
                </a:extLst>
              </a:tr>
              <a:tr h="286328">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Beneficiary</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gn="ctr">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1455396744"/>
                  </a:ext>
                </a:extLst>
              </a:tr>
              <a:tr h="332509">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Period of implementation</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gn="ctr">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3551635816"/>
                  </a:ext>
                </a:extLst>
              </a:tr>
              <a:tr h="528173">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Background of the proposal</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2781329354"/>
                  </a:ext>
                </a:extLst>
              </a:tr>
              <a:tr h="552481">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Main objectives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gn="just">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656494503"/>
                  </a:ext>
                </a:extLst>
              </a:tr>
              <a:tr h="552481">
                <a:tc>
                  <a:txBody>
                    <a:bodyPr/>
                    <a:lstStyle/>
                    <a:p>
                      <a:pPr algn="ctr">
                        <a:lnSpc>
                          <a:spcPct val="107000"/>
                        </a:lnSpc>
                        <a:spcAft>
                          <a:spcPts val="0"/>
                        </a:spcAft>
                      </a:pPr>
                      <a:r>
                        <a:rPr lang="en-US" sz="2000" b="1" kern="1200" dirty="0" smtClean="0">
                          <a:solidFill>
                            <a:schemeClr val="bg1"/>
                          </a:solidFill>
                          <a:effectLst/>
                          <a:latin typeface="Times New Roman" panose="02020603050405020304" pitchFamily="18" charset="0"/>
                          <a:ea typeface="+mn-ea"/>
                          <a:cs typeface="Times New Roman" panose="02020603050405020304" pitchFamily="18" charset="0"/>
                        </a:rPr>
                        <a:t>Estimated budget</a:t>
                      </a:r>
                      <a:endParaRPr lang="en-US" sz="2000" b="1" kern="1200" dirty="0">
                        <a:solidFill>
                          <a:schemeClr val="bg1"/>
                        </a:solidFill>
                        <a:effectLst/>
                        <a:latin typeface="Times New Roman" panose="02020603050405020304" pitchFamily="18" charset="0"/>
                        <a:ea typeface="+mn-ea"/>
                        <a:cs typeface="Times New Roman" panose="02020603050405020304" pitchFamily="18" charset="0"/>
                      </a:endParaRPr>
                    </a:p>
                  </a:txBody>
                  <a:tcPr marL="19549" marR="19549" marT="0" marB="0" anchor="ctr">
                    <a:solidFill>
                      <a:srgbClr val="ACD433"/>
                    </a:solidFill>
                  </a:tcPr>
                </a:tc>
                <a:tc gridSpan="2">
                  <a:txBody>
                    <a:bodyPr/>
                    <a:lstStyle/>
                    <a:p>
                      <a:pPr algn="just">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999556535"/>
                  </a:ext>
                </a:extLst>
              </a:tr>
              <a:tr h="575285">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Expected </a:t>
                      </a:r>
                      <a:r>
                        <a:rPr lang="en-US" sz="2000" b="1" dirty="0" smtClean="0">
                          <a:solidFill>
                            <a:schemeClr val="bg1"/>
                          </a:solidFill>
                          <a:effectLst/>
                          <a:latin typeface="Times New Roman" panose="02020603050405020304" pitchFamily="18" charset="0"/>
                          <a:cs typeface="Times New Roman" panose="02020603050405020304" pitchFamily="18" charset="0"/>
                        </a:rPr>
                        <a:t>results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gridSpan="2">
                  <a:txBody>
                    <a:bodyPr/>
                    <a:lstStyle/>
                    <a:p>
                      <a:pPr>
                        <a:lnSpc>
                          <a:spcPct val="107000"/>
                        </a:lnSpc>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hMerge="1">
                  <a:txBody>
                    <a:bodyPr/>
                    <a:lstStyle/>
                    <a:p>
                      <a:endParaRPr lang="en-US"/>
                    </a:p>
                  </a:txBody>
                  <a:tcPr/>
                </a:tc>
                <a:extLst>
                  <a:ext uri="{0D108BD9-81ED-4DB2-BD59-A6C34878D82A}">
                    <a16:rowId xmlns:a16="http://schemas.microsoft.com/office/drawing/2014/main" val="1634745161"/>
                  </a:ext>
                </a:extLst>
              </a:tr>
              <a:tr h="55786">
                <a:tc rowSpan="6">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Staff:</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Name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Role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3077727175"/>
                  </a:ext>
                </a:extLst>
              </a:tr>
              <a:tr h="55786">
                <a:tc vMerge="1">
                  <a:txBody>
                    <a:bodyPr/>
                    <a:lstStyle/>
                    <a:p>
                      <a:endParaRPr lang="en-US"/>
                    </a:p>
                  </a:txBody>
                  <a:tcPr/>
                </a:tc>
                <a:tc>
                  <a:txBody>
                    <a:bodyPr/>
                    <a:lstStyle/>
                    <a:p>
                      <a:pPr algn="ctr">
                        <a:lnSpc>
                          <a:spcPct val="107000"/>
                        </a:lnSpc>
                        <a:spcAft>
                          <a:spcPts val="0"/>
                        </a:spcAft>
                      </a:pPr>
                      <a:r>
                        <a:rPr lang="en-US" sz="2000" b="1">
                          <a:solidFill>
                            <a:schemeClr val="bg1"/>
                          </a:solidFill>
                          <a:effectLst/>
                          <a:latin typeface="Times New Roman" panose="02020603050405020304" pitchFamily="18" charset="0"/>
                          <a:cs typeface="Times New Roman" panose="02020603050405020304" pitchFamily="18" charset="0"/>
                        </a:rPr>
                        <a:t> </a:t>
                      </a:r>
                      <a:endParaRPr lang="en-US" sz="20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4093367015"/>
                  </a:ext>
                </a:extLst>
              </a:tr>
              <a:tr h="55786">
                <a:tc vMerge="1">
                  <a:txBody>
                    <a:bodyPr/>
                    <a:lstStyle/>
                    <a:p>
                      <a:endParaRPr lang="en-US"/>
                    </a:p>
                  </a:txBody>
                  <a:tcPr/>
                </a:tc>
                <a:tc>
                  <a:txBody>
                    <a:bodyPr/>
                    <a:lstStyle/>
                    <a:p>
                      <a:pPr algn="ctr">
                        <a:lnSpc>
                          <a:spcPct val="107000"/>
                        </a:lnSpc>
                        <a:spcAft>
                          <a:spcPts val="0"/>
                        </a:spcAft>
                      </a:pPr>
                      <a:r>
                        <a:rPr lang="en-US" sz="2000" b="1">
                          <a:solidFill>
                            <a:schemeClr val="bg1"/>
                          </a:solidFill>
                          <a:effectLst/>
                          <a:latin typeface="Times New Roman" panose="02020603050405020304" pitchFamily="18" charset="0"/>
                          <a:cs typeface="Times New Roman" panose="02020603050405020304" pitchFamily="18" charset="0"/>
                        </a:rPr>
                        <a:t> </a:t>
                      </a:r>
                      <a:endParaRPr lang="en-US" sz="20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1871584704"/>
                  </a:ext>
                </a:extLst>
              </a:tr>
              <a:tr h="55786">
                <a:tc vMerge="1">
                  <a:txBody>
                    <a:bodyPr/>
                    <a:lstStyle/>
                    <a:p>
                      <a:endParaRPr lang="en-US"/>
                    </a:p>
                  </a:txBody>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1730619652"/>
                  </a:ext>
                </a:extLst>
              </a:tr>
              <a:tr h="55786">
                <a:tc vMerge="1">
                  <a:txBody>
                    <a:bodyPr/>
                    <a:lstStyle/>
                    <a:p>
                      <a:endParaRPr lang="en-US"/>
                    </a:p>
                  </a:txBody>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966332060"/>
                  </a:ext>
                </a:extLst>
              </a:tr>
              <a:tr h="55786">
                <a:tc vMerge="1">
                  <a:txBody>
                    <a:bodyPr/>
                    <a:lstStyle/>
                    <a:p>
                      <a:endParaRPr lang="en-US"/>
                    </a:p>
                  </a:txBody>
                  <a:tcPr/>
                </a:tc>
                <a:tc>
                  <a:txBody>
                    <a:bodyPr/>
                    <a:lstStyle/>
                    <a:p>
                      <a:pPr algn="ctr">
                        <a:lnSpc>
                          <a:spcPct val="107000"/>
                        </a:lnSpc>
                        <a:spcAft>
                          <a:spcPts val="0"/>
                        </a:spcAft>
                      </a:pPr>
                      <a:r>
                        <a:rPr lang="en-US" sz="2000" b="1">
                          <a:effectLst/>
                          <a:latin typeface="Times New Roman" panose="02020603050405020304" pitchFamily="18"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r>
                        <a:rPr lang="en-US" sz="2000" b="1" dirty="0">
                          <a:effectLst/>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4172620464"/>
                  </a:ext>
                </a:extLst>
              </a:tr>
            </a:tbl>
          </a:graphicData>
        </a:graphic>
      </p:graphicFrame>
      <p:sp>
        <p:nvSpPr>
          <p:cNvPr id="7"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endParaRPr lang="en-US" sz="2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161991"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Times New Roman" panose="02020603050405020304" pitchFamily="18" charset="0"/>
                <a:ea typeface="Cambria" panose="02040503050406030204" pitchFamily="18" charset="0"/>
                <a:cs typeface="Times New Roman" panose="02020603050405020304" pitchFamily="18" charset="0"/>
              </a:rPr>
              <a:t>fictional</a:t>
            </a: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Times New Roman" panose="020206030504050203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75223591"/>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Times New Roman" panose="02020603050405020304" pitchFamily="18" charset="0"/>
                <a:ea typeface="Cambria" panose="02040503050406030204" pitchFamily="18" charset="0"/>
                <a:cs typeface="Times New Roman" panose="02020603050405020304" pitchFamily="18" charset="0"/>
              </a:rPr>
              <a:t>Standard Application Form</a:t>
            </a:r>
            <a:endParaRPr lang="en-US" b="1" dirty="0">
              <a:solidFill>
                <a:srgbClr val="ACD433"/>
              </a:solidFill>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11634784"/>
              </p:ext>
            </p:extLst>
          </p:nvPr>
        </p:nvGraphicFramePr>
        <p:xfrm>
          <a:off x="133012" y="1272910"/>
          <a:ext cx="11957387" cy="5244288"/>
        </p:xfrm>
        <a:graphic>
          <a:graphicData uri="http://schemas.openxmlformats.org/drawingml/2006/table">
            <a:tbl>
              <a:tblPr firstRow="1" firstCol="1" bandRow="1">
                <a:tableStyleId>{5C22544A-7EE6-4342-B048-85BDC9FD1C3A}</a:tableStyleId>
              </a:tblPr>
              <a:tblGrid>
                <a:gridCol w="1447542">
                  <a:extLst>
                    <a:ext uri="{9D8B030D-6E8A-4147-A177-3AD203B41FA5}">
                      <a16:colId xmlns:a16="http://schemas.microsoft.com/office/drawing/2014/main" val="1781227876"/>
                    </a:ext>
                  </a:extLst>
                </a:gridCol>
                <a:gridCol w="10509845">
                  <a:extLst>
                    <a:ext uri="{9D8B030D-6E8A-4147-A177-3AD203B41FA5}">
                      <a16:colId xmlns:a16="http://schemas.microsoft.com/office/drawing/2014/main" val="772769733"/>
                    </a:ext>
                  </a:extLst>
                </a:gridCol>
              </a:tblGrid>
              <a:tr h="624016">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Tittle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800" b="1" kern="1200" dirty="0" smtClean="0">
                          <a:solidFill>
                            <a:schemeClr val="bg1"/>
                          </a:solidFill>
                          <a:effectLst/>
                          <a:latin typeface="Times New Roman" panose="02020603050405020304" pitchFamily="18" charset="0"/>
                          <a:ea typeface="+mn-ea"/>
                          <a:cs typeface="Times New Roman" panose="02020603050405020304" pitchFamily="18" charset="0"/>
                        </a:rPr>
                        <a:t>Enhancing Food Safety Through Advanced Microbiological Monitoring</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tc>
                <a:extLst>
                  <a:ext uri="{0D108BD9-81ED-4DB2-BD59-A6C34878D82A}">
                    <a16:rowId xmlns:a16="http://schemas.microsoft.com/office/drawing/2014/main" val="2470361230"/>
                  </a:ext>
                </a:extLst>
              </a:tr>
              <a:tr h="346706">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Beneficiary</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algn="ctr">
                        <a:lnSpc>
                          <a:spcPct val="107000"/>
                        </a:lnSpc>
                        <a:spcAft>
                          <a:spcPts val="0"/>
                        </a:spcAft>
                      </a:pPr>
                      <a:r>
                        <a:rPr lang="en-US" sz="1800" b="1" kern="1200" dirty="0" smtClean="0">
                          <a:solidFill>
                            <a:schemeClr val="dk1"/>
                          </a:solidFill>
                          <a:effectLst/>
                          <a:latin typeface="Times New Roman" panose="02020603050405020304" pitchFamily="18" charset="0"/>
                          <a:ea typeface="+mn-ea"/>
                          <a:cs typeface="Times New Roman" panose="02020603050405020304" pitchFamily="18" charset="0"/>
                        </a:rPr>
                        <a:t>Risk Assessment Center on Food Chain</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1455396744"/>
                  </a:ext>
                </a:extLst>
              </a:tr>
              <a:tr h="353481">
                <a:tc>
                  <a:txBody>
                    <a:bodyPr/>
                    <a:lstStyle/>
                    <a:p>
                      <a:pPr algn="ctr">
                        <a:lnSpc>
                          <a:spcPct val="107000"/>
                        </a:lnSpc>
                        <a:spcAft>
                          <a:spcPts val="0"/>
                        </a:spcAft>
                      </a:pPr>
                      <a:r>
                        <a:rPr lang="en-US" sz="2000" b="1" dirty="0" smtClean="0">
                          <a:solidFill>
                            <a:schemeClr val="bg1"/>
                          </a:solidFill>
                          <a:effectLst/>
                          <a:latin typeface="Times New Roman" panose="02020603050405020304" pitchFamily="18" charset="0"/>
                          <a:cs typeface="Times New Roman" panose="02020603050405020304" pitchFamily="18" charset="0"/>
                        </a:rPr>
                        <a:t>Duration</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algn="ctr">
                        <a:lnSpc>
                          <a:spcPct val="107000"/>
                        </a:lnSpc>
                        <a:spcAft>
                          <a:spcPts val="0"/>
                        </a:spcAft>
                      </a:pPr>
                      <a:r>
                        <a:rPr lang="bg-BG" sz="1800" kern="1200" dirty="0" smtClean="0">
                          <a:solidFill>
                            <a:schemeClr val="dk1"/>
                          </a:solidFill>
                          <a:effectLst/>
                          <a:latin typeface="Times New Roman" panose="02020603050405020304" pitchFamily="18" charset="0"/>
                          <a:ea typeface="+mn-ea"/>
                          <a:cs typeface="Times New Roman" panose="02020603050405020304" pitchFamily="18" charset="0"/>
                        </a:rPr>
                        <a:t>12 </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Months</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3551635816"/>
                  </a:ext>
                </a:extLst>
              </a:tr>
              <a:tr h="3920085">
                <a:tc>
                  <a:txBody>
                    <a:bodyPr/>
                    <a:lstStyle/>
                    <a:p>
                      <a:pPr algn="ctr">
                        <a:lnSpc>
                          <a:spcPct val="107000"/>
                        </a:lnSpc>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Background of the proposal</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a:lnSpc>
                          <a:spcPct val="107000"/>
                        </a:lnSpc>
                        <a:spcAft>
                          <a:spcPts val="0"/>
                        </a:spcAft>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2781329354"/>
                  </a:ext>
                </a:extLst>
              </a:tr>
            </a:tbl>
          </a:graphicData>
        </a:graphic>
      </p:graphicFrame>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161991"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Times New Roman" panose="02020603050405020304" pitchFamily="18" charset="0"/>
                <a:ea typeface="Cambria" panose="02040503050406030204" pitchFamily="18" charset="0"/>
                <a:cs typeface="Times New Roman" panose="02020603050405020304" pitchFamily="18" charset="0"/>
              </a:rPr>
              <a:t>fictional</a:t>
            </a: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1588655" y="2594355"/>
            <a:ext cx="10269699" cy="3539430"/>
          </a:xfrm>
          <a:prstGeom prst="rect">
            <a:avLst/>
          </a:prstGeom>
        </p:spPr>
        <p:txBody>
          <a:bodyPr wrap="square">
            <a:spAutoFit/>
          </a:bodyPr>
          <a:lstStyle/>
          <a:p>
            <a:pPr algn="just"/>
            <a:r>
              <a:rPr lang="en-US" sz="1600" dirty="0">
                <a:solidFill>
                  <a:schemeClr val="dk1"/>
                </a:solidFill>
                <a:latin typeface="Times New Roman" panose="02020603050405020304" pitchFamily="18" charset="0"/>
                <a:cs typeface="Times New Roman" panose="02020603050405020304" pitchFamily="18" charset="0"/>
              </a:rPr>
              <a:t>Food safety is a top concern for everyone. Food consumption is not always safe. If the food is not safe people can get sick. Health and budget problems can occurred. To make sure food is safe to eat, we need good rules and methods to check it.</a:t>
            </a:r>
          </a:p>
          <a:p>
            <a:pPr algn="just"/>
            <a:r>
              <a:rPr lang="en-US" sz="1600" dirty="0">
                <a:solidFill>
                  <a:schemeClr val="dk1"/>
                </a:solidFill>
                <a:latin typeface="Times New Roman" panose="02020603050405020304" pitchFamily="18" charset="0"/>
                <a:cs typeface="Times New Roman" panose="02020603050405020304" pitchFamily="18" charset="0"/>
              </a:rPr>
              <a:t>Scientists have found better ways to study tiny living things, like bacteria, viruses, and fungi, that can make food unsafe. These little things can get into our food when it's being made, processed, shipped, or stored. They can make us sick or spoil the food, causing big money losses. There is a need for the scientists in our institution to be trained in implementation of advanced tools and methods.</a:t>
            </a:r>
            <a:endParaRPr lang="bg-BG" sz="1600" dirty="0">
              <a:solidFill>
                <a:schemeClr val="dk1"/>
              </a:solidFill>
              <a:latin typeface="Times New Roman" panose="02020603050405020304" pitchFamily="18" charset="0"/>
              <a:cs typeface="Times New Roman" panose="02020603050405020304" pitchFamily="18" charset="0"/>
            </a:endParaRPr>
          </a:p>
          <a:p>
            <a:pPr algn="just"/>
            <a:r>
              <a:rPr lang="en-US" sz="1600" dirty="0">
                <a:solidFill>
                  <a:schemeClr val="dk1"/>
                </a:solidFill>
                <a:latin typeface="Times New Roman" panose="02020603050405020304" pitchFamily="18" charset="0"/>
                <a:cs typeface="Times New Roman" panose="02020603050405020304" pitchFamily="18" charset="0"/>
              </a:rPr>
              <a:t>The project idea focuses on two main aspects:</a:t>
            </a:r>
          </a:p>
          <a:p>
            <a:pPr algn="just"/>
            <a:r>
              <a:rPr lang="en-US" sz="1600" dirty="0">
                <a:solidFill>
                  <a:schemeClr val="dk1"/>
                </a:solidFill>
                <a:latin typeface="Times New Roman" panose="02020603050405020304" pitchFamily="18" charset="0"/>
                <a:cs typeface="Times New Roman" panose="02020603050405020304" pitchFamily="18" charset="0"/>
              </a:rPr>
              <a:t>1.Emerging Food Safety Challenges: The food industry faces challenges due to globalization, changes in food production practices, and climate-related issues. These challenges have led to the emergence of new pathogens and contaminants that demand advanced monitoring techniques. To protect people, we need better tools to keep an eye on these new problems.</a:t>
            </a:r>
          </a:p>
          <a:p>
            <a:pPr algn="just"/>
            <a:r>
              <a:rPr lang="en-US" sz="1600" dirty="0">
                <a:solidFill>
                  <a:schemeClr val="dk1"/>
                </a:solidFill>
                <a:latin typeface="Times New Roman" panose="02020603050405020304" pitchFamily="18" charset="0"/>
                <a:cs typeface="Times New Roman" panose="02020603050405020304" pitchFamily="18" charset="0"/>
              </a:rPr>
              <a:t>2.Traditional Methods vs. Advanced Monitoring: Conventional microbiological monitoring methods, have limitations in terms of speed, sensitivity, and the ability to detect specific contaminants. We will implement new advanced techniques (genomics and metagenomics) and real-time checks that can make food safety much better by findings into foodborne pathogens and spoilage microorganisms faster and more accurately</a:t>
            </a:r>
          </a:p>
        </p:txBody>
      </p:sp>
    </p:spTree>
    <p:extLst>
      <p:ext uri="{BB962C8B-B14F-4D97-AF65-F5344CB8AC3E}">
        <p14:creationId xmlns:p14="http://schemas.microsoft.com/office/powerpoint/2010/main" val="2525218884"/>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Times New Roman" panose="02020603050405020304" pitchFamily="18" charset="0"/>
                <a:ea typeface="Cambria" panose="02040503050406030204" pitchFamily="18" charset="0"/>
                <a:cs typeface="Times New Roman" panose="02020603050405020304" pitchFamily="18" charset="0"/>
              </a:rPr>
              <a:t>Standard Application Form</a:t>
            </a:r>
            <a:endParaRPr lang="en-US" b="1" dirty="0">
              <a:solidFill>
                <a:srgbClr val="ACD433"/>
              </a:solidFill>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7414930"/>
              </p:ext>
            </p:extLst>
          </p:nvPr>
        </p:nvGraphicFramePr>
        <p:xfrm>
          <a:off x="401782" y="1767107"/>
          <a:ext cx="11388436" cy="4716820"/>
        </p:xfrm>
        <a:graphic>
          <a:graphicData uri="http://schemas.openxmlformats.org/drawingml/2006/table">
            <a:tbl>
              <a:tblPr firstRow="1" firstCol="1" bandRow="1">
                <a:tableStyleId>{5C22544A-7EE6-4342-B048-85BDC9FD1C3A}</a:tableStyleId>
              </a:tblPr>
              <a:tblGrid>
                <a:gridCol w="2609273">
                  <a:extLst>
                    <a:ext uri="{9D8B030D-6E8A-4147-A177-3AD203B41FA5}">
                      <a16:colId xmlns:a16="http://schemas.microsoft.com/office/drawing/2014/main" val="1781227876"/>
                    </a:ext>
                  </a:extLst>
                </a:gridCol>
                <a:gridCol w="8779163">
                  <a:extLst>
                    <a:ext uri="{9D8B030D-6E8A-4147-A177-3AD203B41FA5}">
                      <a16:colId xmlns:a16="http://schemas.microsoft.com/office/drawing/2014/main" val="772769733"/>
                    </a:ext>
                  </a:extLst>
                </a:gridCol>
              </a:tblGrid>
              <a:tr h="4716820">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Main objectives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solidFill>
                      <a:schemeClr val="accent1">
                        <a:lumMod val="20000"/>
                        <a:lumOff val="80000"/>
                      </a:schemeClr>
                    </a:solidFill>
                  </a:tcPr>
                </a:tc>
                <a:extLst>
                  <a:ext uri="{0D108BD9-81ED-4DB2-BD59-A6C34878D82A}">
                    <a16:rowId xmlns:a16="http://schemas.microsoft.com/office/drawing/2014/main" val="656494503"/>
                  </a:ext>
                </a:extLst>
              </a:tr>
            </a:tbl>
          </a:graphicData>
        </a:graphic>
      </p:graphicFrame>
      <p:sp>
        <p:nvSpPr>
          <p:cNvPr id="7"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161991"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Times New Roman" panose="02020603050405020304" pitchFamily="18" charset="0"/>
                <a:ea typeface="Cambria" panose="02040503050406030204" pitchFamily="18" charset="0"/>
                <a:cs typeface="Times New Roman" panose="02020603050405020304" pitchFamily="18" charset="0"/>
              </a:rPr>
              <a:t>fictional</a:t>
            </a: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3048000" y="1930313"/>
            <a:ext cx="8525164" cy="1754326"/>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1. Implement Advanced Microbiological Monitoring Techniques: The primary objective is to implement advanced microbiological monitoring techniques that can provide more rapid and accurate detection and identification of foodborne pathogens and spoilage microorganisms.</a:t>
            </a:r>
          </a:p>
          <a:p>
            <a:r>
              <a:rPr lang="en-US" dirty="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 </a:t>
            </a:r>
          </a:p>
        </p:txBody>
      </p:sp>
      <p:sp>
        <p:nvSpPr>
          <p:cNvPr id="4" name="Rectangle 3"/>
          <p:cNvSpPr/>
          <p:nvPr/>
        </p:nvSpPr>
        <p:spPr>
          <a:xfrm>
            <a:off x="3048000" y="4175603"/>
            <a:ext cx="8742218" cy="2308324"/>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3. Provide Educational and Training Courses to Staff: Establish educational and training resources to disseminate knowledge and techniques implemented during the project to benefit the broader scientific community, food industry, and regulatory bodies.</a:t>
            </a:r>
          </a:p>
          <a:p>
            <a:r>
              <a:rPr lang="en-US" dirty="0">
                <a:solidFill>
                  <a:schemeClr val="bg1"/>
                </a:solidFill>
                <a:latin typeface="Times New Roman" panose="02020603050405020304" pitchFamily="18" charset="0"/>
                <a:cs typeface="Times New Roman" panose="02020603050405020304" pitchFamily="18" charset="0"/>
              </a:rPr>
              <a:t> </a:t>
            </a:r>
          </a:p>
          <a:p>
            <a:r>
              <a:rPr lang="en-US" dirty="0">
                <a:solidFill>
                  <a:schemeClr val="bg1"/>
                </a:solidFill>
                <a:latin typeface="Times New Roman" panose="02020603050405020304" pitchFamily="18" charset="0"/>
                <a:cs typeface="Times New Roman" panose="02020603050405020304" pitchFamily="18" charset="0"/>
              </a:rPr>
              <a:t>These objectives reflect the project's mission to advance food safety through innovative microbiological monitoring, with a focus on early detection, compliance with regulations, and the broader impact on global food safety. Achieving these objectives would have far-reaching implications for both public health and the food industry.</a:t>
            </a:r>
            <a:endPar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048000" y="3202187"/>
            <a:ext cx="8608291" cy="923330"/>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2. Enhance Early Contaminant Detection: Improve the early detection of contaminants in the food chain, from farm to fork, by applying cutting-edge microbiological and genomic technologies to reduce the risk of foodborne illness outbreaks and economic losses.</a:t>
            </a:r>
          </a:p>
        </p:txBody>
      </p:sp>
    </p:spTree>
    <p:extLst>
      <p:ext uri="{BB962C8B-B14F-4D97-AF65-F5344CB8AC3E}">
        <p14:creationId xmlns:p14="http://schemas.microsoft.com/office/powerpoint/2010/main" val="1330612126"/>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Times New Roman" panose="02020603050405020304" pitchFamily="18" charset="0"/>
                <a:ea typeface="Cambria" panose="02040503050406030204" pitchFamily="18" charset="0"/>
                <a:cs typeface="Times New Roman" panose="02020603050405020304" pitchFamily="18" charset="0"/>
              </a:rPr>
              <a:t>Standard Application Form</a:t>
            </a:r>
            <a:endParaRPr lang="en-US" b="1" dirty="0">
              <a:solidFill>
                <a:srgbClr val="ACD433"/>
              </a:solidFill>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7471396"/>
              </p:ext>
            </p:extLst>
          </p:nvPr>
        </p:nvGraphicFramePr>
        <p:xfrm>
          <a:off x="157018" y="2040141"/>
          <a:ext cx="11877963" cy="4138986"/>
        </p:xfrm>
        <a:graphic>
          <a:graphicData uri="http://schemas.openxmlformats.org/drawingml/2006/table">
            <a:tbl>
              <a:tblPr firstRow="1" firstCol="1" bandRow="1">
                <a:tableStyleId>{5C22544A-7EE6-4342-B048-85BDC9FD1C3A}</a:tableStyleId>
              </a:tblPr>
              <a:tblGrid>
                <a:gridCol w="1719559">
                  <a:extLst>
                    <a:ext uri="{9D8B030D-6E8A-4147-A177-3AD203B41FA5}">
                      <a16:colId xmlns:a16="http://schemas.microsoft.com/office/drawing/2014/main" val="1781227876"/>
                    </a:ext>
                  </a:extLst>
                </a:gridCol>
                <a:gridCol w="10158404">
                  <a:extLst>
                    <a:ext uri="{9D8B030D-6E8A-4147-A177-3AD203B41FA5}">
                      <a16:colId xmlns:a16="http://schemas.microsoft.com/office/drawing/2014/main" val="772769733"/>
                    </a:ext>
                  </a:extLst>
                </a:gridCol>
              </a:tblGrid>
              <a:tr h="4138986">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Expected </a:t>
                      </a:r>
                      <a:r>
                        <a:rPr lang="en-US" sz="2000" b="1" dirty="0" smtClean="0">
                          <a:solidFill>
                            <a:schemeClr val="bg1"/>
                          </a:solidFill>
                          <a:effectLst/>
                          <a:latin typeface="Times New Roman" panose="02020603050405020304" pitchFamily="18" charset="0"/>
                          <a:cs typeface="Times New Roman" panose="02020603050405020304" pitchFamily="18" charset="0"/>
                        </a:rPr>
                        <a:t>Results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solidFill>
                      <a:schemeClr val="accent1">
                        <a:lumMod val="20000"/>
                        <a:lumOff val="80000"/>
                      </a:schemeClr>
                    </a:solidFill>
                  </a:tcPr>
                </a:tc>
                <a:extLst>
                  <a:ext uri="{0D108BD9-81ED-4DB2-BD59-A6C34878D82A}">
                    <a16:rowId xmlns:a16="http://schemas.microsoft.com/office/drawing/2014/main" val="1634745161"/>
                  </a:ext>
                </a:extLst>
              </a:tr>
            </a:tbl>
          </a:graphicData>
        </a:graphic>
      </p:graphicFrame>
      <p:sp>
        <p:nvSpPr>
          <p:cNvPr id="7"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161991"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Times New Roman" panose="02020603050405020304" pitchFamily="18" charset="0"/>
                <a:ea typeface="Cambria" panose="02040503050406030204" pitchFamily="18" charset="0"/>
                <a:cs typeface="Times New Roman" panose="02020603050405020304" pitchFamily="18" charset="0"/>
              </a:rPr>
              <a:t>fictional</a:t>
            </a: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1786081" y="2076281"/>
            <a:ext cx="10079182" cy="923330"/>
          </a:xfrm>
          <a:prstGeom prst="rect">
            <a:avLst/>
          </a:prstGeom>
        </p:spPr>
        <p:txBody>
          <a:bodyPr wrap="square">
            <a:spAutoFit/>
          </a:bodyPr>
          <a:lstStyle/>
          <a:p>
            <a:r>
              <a:rPr lang="en-US" dirty="0" smtClean="0">
                <a:solidFill>
                  <a:schemeClr val="bg1"/>
                </a:solidFill>
                <a:latin typeface="Times New Roman" panose="02020603050405020304" pitchFamily="18" charset="0"/>
                <a:cs typeface="Times New Roman" panose="02020603050405020304" pitchFamily="18" charset="0"/>
              </a:rPr>
              <a:t>1. Implemented Advanced Microbiological Monitoring Techniques: the project is expected to implement advanced microbiological monitoring techniques that provide improved speed, sensitivity, and specificity in detecting foodborne pathogens and spoilage microorganisms.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1908477" y="3090008"/>
            <a:ext cx="10079183" cy="923330"/>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2. Early Detection and Mitigation: with the implementation of advanced monitoring techniques, the research project anticipates early detection of contaminants at various stages of the food chain, enabling measures to prevent foodborne outbreaks and product spoilage</a:t>
            </a:r>
            <a:r>
              <a:rPr lang="en-US" dirty="0" smtClean="0">
                <a:solidFill>
                  <a:schemeClr val="bg1"/>
                </a:solidFill>
                <a:latin typeface="Times New Roman" panose="02020603050405020304" pitchFamily="18" charset="0"/>
                <a:cs typeface="Times New Roman" panose="02020603050405020304" pitchFamily="18" charset="0"/>
              </a:rPr>
              <a:t>.</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 name="Rectangle 4"/>
          <p:cNvSpPr/>
          <p:nvPr/>
        </p:nvSpPr>
        <p:spPr>
          <a:xfrm>
            <a:off x="1908478" y="4172563"/>
            <a:ext cx="10079183" cy="923330"/>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3. Educational Resources and Training: the project will result in educational and training resources for scientists, and regulatory bodies to disseminate the knowledge and techniques developed during the research.</a:t>
            </a:r>
          </a:p>
        </p:txBody>
      </p:sp>
      <p:sp>
        <p:nvSpPr>
          <p:cNvPr id="11" name="Rectangle 10"/>
          <p:cNvSpPr/>
          <p:nvPr/>
        </p:nvSpPr>
        <p:spPr>
          <a:xfrm>
            <a:off x="1908478" y="5150292"/>
            <a:ext cx="10079182" cy="923330"/>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4. Scientific Advancements: the research project is expected to contribute to raise the expertise and knowledge in the national laboratories, better quality of produced data and more accurate and more detailed risk assessment.</a:t>
            </a:r>
            <a:endPar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830245"/>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Times New Roman" panose="02020603050405020304" pitchFamily="18" charset="0"/>
                <a:ea typeface="Cambria" panose="02040503050406030204" pitchFamily="18" charset="0"/>
                <a:cs typeface="Times New Roman" panose="02020603050405020304" pitchFamily="18" charset="0"/>
              </a:rPr>
              <a:t>Standard Application Form</a:t>
            </a:r>
            <a:endParaRPr lang="en-US" b="1" dirty="0">
              <a:solidFill>
                <a:srgbClr val="ACD433"/>
              </a:solidFill>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2820194"/>
              </p:ext>
            </p:extLst>
          </p:nvPr>
        </p:nvGraphicFramePr>
        <p:xfrm>
          <a:off x="157018" y="2586182"/>
          <a:ext cx="11877963" cy="1956816"/>
        </p:xfrm>
        <a:graphic>
          <a:graphicData uri="http://schemas.openxmlformats.org/drawingml/2006/table">
            <a:tbl>
              <a:tblPr firstRow="1" firstCol="1" bandRow="1">
                <a:tableStyleId>{5C22544A-7EE6-4342-B048-85BDC9FD1C3A}</a:tableStyleId>
              </a:tblPr>
              <a:tblGrid>
                <a:gridCol w="1719559">
                  <a:extLst>
                    <a:ext uri="{9D8B030D-6E8A-4147-A177-3AD203B41FA5}">
                      <a16:colId xmlns:a16="http://schemas.microsoft.com/office/drawing/2014/main" val="1781227876"/>
                    </a:ext>
                  </a:extLst>
                </a:gridCol>
                <a:gridCol w="5911592">
                  <a:extLst>
                    <a:ext uri="{9D8B030D-6E8A-4147-A177-3AD203B41FA5}">
                      <a16:colId xmlns:a16="http://schemas.microsoft.com/office/drawing/2014/main" val="772769733"/>
                    </a:ext>
                  </a:extLst>
                </a:gridCol>
                <a:gridCol w="4246812">
                  <a:extLst>
                    <a:ext uri="{9D8B030D-6E8A-4147-A177-3AD203B41FA5}">
                      <a16:colId xmlns:a16="http://schemas.microsoft.com/office/drawing/2014/main" val="949698367"/>
                    </a:ext>
                  </a:extLst>
                </a:gridCol>
              </a:tblGrid>
              <a:tr h="55786">
                <a:tc rowSpan="6">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Staff:</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nchor="ctr">
                    <a:solidFill>
                      <a:srgbClr val="ACD433"/>
                    </a:solidFill>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Name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Role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3077727175"/>
                  </a:ext>
                </a:extLst>
              </a:tr>
              <a:tr h="55786">
                <a:tc vMerge="1">
                  <a:txBody>
                    <a:bodyPr/>
                    <a:lstStyle/>
                    <a:p>
                      <a:endParaRPr lang="en-US"/>
                    </a:p>
                  </a:txBody>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endParaRPr lang="en-US"/>
                    </a:p>
                  </a:txBody>
                  <a:tcPr marL="19549" marR="19549" marT="0" marB="0"/>
                </a:tc>
                <a:extLst>
                  <a:ext uri="{0D108BD9-81ED-4DB2-BD59-A6C34878D82A}">
                    <a16:rowId xmlns:a16="http://schemas.microsoft.com/office/drawing/2014/main" val="4093367015"/>
                  </a:ext>
                </a:extLst>
              </a:tr>
              <a:tr h="55786">
                <a:tc vMerge="1">
                  <a:txBody>
                    <a:bodyPr/>
                    <a:lstStyle/>
                    <a:p>
                      <a:endParaRPr lang="en-US"/>
                    </a:p>
                  </a:txBody>
                  <a:tcPr/>
                </a:tc>
                <a:tc>
                  <a:txBody>
                    <a:bodyPr/>
                    <a:lstStyle/>
                    <a:p>
                      <a:pPr algn="ctr">
                        <a:lnSpc>
                          <a:spcPct val="107000"/>
                        </a:lnSpc>
                        <a:spcAft>
                          <a:spcPts val="0"/>
                        </a:spcAft>
                      </a:pPr>
                      <a:r>
                        <a:rPr lang="en-US" sz="2000" b="1">
                          <a:solidFill>
                            <a:schemeClr val="bg1"/>
                          </a:solidFill>
                          <a:effectLst/>
                          <a:latin typeface="Times New Roman" panose="02020603050405020304" pitchFamily="18" charset="0"/>
                          <a:cs typeface="Times New Roman" panose="02020603050405020304" pitchFamily="18" charset="0"/>
                        </a:rPr>
                        <a:t> </a:t>
                      </a:r>
                      <a:endParaRPr lang="en-US" sz="20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endParaRPr lang="en-US"/>
                    </a:p>
                  </a:txBody>
                  <a:tcPr marL="19549" marR="19549" marT="0" marB="0"/>
                </a:tc>
                <a:extLst>
                  <a:ext uri="{0D108BD9-81ED-4DB2-BD59-A6C34878D82A}">
                    <a16:rowId xmlns:a16="http://schemas.microsoft.com/office/drawing/2014/main" val="1871584704"/>
                  </a:ext>
                </a:extLst>
              </a:tr>
              <a:tr h="55786">
                <a:tc vMerge="1">
                  <a:txBody>
                    <a:bodyPr/>
                    <a:lstStyle/>
                    <a:p>
                      <a:endParaRPr lang="en-US"/>
                    </a:p>
                  </a:txBody>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endParaRPr lang="en-US"/>
                    </a:p>
                  </a:txBody>
                  <a:tcPr marL="19549" marR="19549" marT="0" marB="0"/>
                </a:tc>
                <a:extLst>
                  <a:ext uri="{0D108BD9-81ED-4DB2-BD59-A6C34878D82A}">
                    <a16:rowId xmlns:a16="http://schemas.microsoft.com/office/drawing/2014/main" val="1730619652"/>
                  </a:ext>
                </a:extLst>
              </a:tr>
              <a:tr h="55786">
                <a:tc vMerge="1">
                  <a:txBody>
                    <a:bodyPr/>
                    <a:lstStyle/>
                    <a:p>
                      <a:endParaRPr lang="en-US"/>
                    </a:p>
                  </a:txBody>
                  <a:tcPr/>
                </a:tc>
                <a:tc>
                  <a:txBody>
                    <a:bodyPr/>
                    <a:lstStyle/>
                    <a:p>
                      <a:pPr algn="ctr">
                        <a:lnSpc>
                          <a:spcPct val="107000"/>
                        </a:lnSpc>
                        <a:spcAft>
                          <a:spcPts val="0"/>
                        </a:spcAft>
                      </a:pPr>
                      <a:r>
                        <a:rPr lang="en-US" sz="2000" b="1" dirty="0">
                          <a:solidFill>
                            <a:schemeClr val="bg1"/>
                          </a:solidFill>
                          <a:effectLst/>
                          <a:latin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endParaRPr lang="en-US" dirty="0"/>
                    </a:p>
                  </a:txBody>
                  <a:tcPr marL="19549" marR="19549" marT="0" marB="0"/>
                </a:tc>
                <a:extLst>
                  <a:ext uri="{0D108BD9-81ED-4DB2-BD59-A6C34878D82A}">
                    <a16:rowId xmlns:a16="http://schemas.microsoft.com/office/drawing/2014/main" val="966332060"/>
                  </a:ext>
                </a:extLst>
              </a:tr>
              <a:tr h="55786">
                <a:tc vMerge="1">
                  <a:txBody>
                    <a:bodyPr/>
                    <a:lstStyle/>
                    <a:p>
                      <a:endParaRPr lang="en-US"/>
                    </a:p>
                  </a:txBody>
                  <a:tcPr/>
                </a:tc>
                <a:tc>
                  <a:txBody>
                    <a:bodyPr/>
                    <a:lstStyle/>
                    <a:p>
                      <a:pPr algn="ctr">
                        <a:lnSpc>
                          <a:spcPct val="107000"/>
                        </a:lnSpc>
                        <a:spcAft>
                          <a:spcPts val="0"/>
                        </a:spcAft>
                      </a:pPr>
                      <a:r>
                        <a:rPr lang="en-US" sz="2000" b="1">
                          <a:effectLst/>
                          <a:latin typeface="Times New Roman" panose="02020603050405020304" pitchFamily="18" charset="0"/>
                          <a:cs typeface="Times New Roman" panose="02020603050405020304" pitchFamily="18" charset="0"/>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tc>
                  <a:txBody>
                    <a:bodyPr/>
                    <a:lstStyle/>
                    <a:p>
                      <a:pPr algn="ctr">
                        <a:lnSpc>
                          <a:spcPct val="107000"/>
                        </a:lnSpc>
                        <a:spcAft>
                          <a:spcPts val="0"/>
                        </a:spcAft>
                      </a:pPr>
                      <a:r>
                        <a:rPr lang="en-US" sz="2000" b="1" dirty="0">
                          <a:effectLst/>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4172620464"/>
                  </a:ext>
                </a:extLst>
              </a:tr>
            </a:tbl>
          </a:graphicData>
        </a:graphic>
      </p:graphicFrame>
      <p:sp>
        <p:nvSpPr>
          <p:cNvPr id="7"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0" name="Rectangle 9"/>
          <p:cNvSpPr/>
          <p:nvPr/>
        </p:nvSpPr>
        <p:spPr>
          <a:xfrm>
            <a:off x="6825672" y="6611779"/>
            <a:ext cx="5161991"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Times New Roman" panose="02020603050405020304" pitchFamily="18" charset="0"/>
                <a:ea typeface="Cambria" panose="02040503050406030204" pitchFamily="18" charset="0"/>
                <a:cs typeface="Times New Roman" panose="02020603050405020304" pitchFamily="18" charset="0"/>
              </a:rPr>
              <a:t>fictional</a:t>
            </a:r>
            <a:r>
              <a:rPr lang="en-US" sz="1000" dirty="0" smtClean="0">
                <a:effectLst/>
                <a:latin typeface="Times New Roman" panose="020206030504050203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Times New Roman" panose="02020603050405020304" pitchFamily="18" charset="0"/>
              <a:ea typeface="Cambria" panose="020405030504060302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00944929"/>
              </p:ext>
            </p:extLst>
          </p:nvPr>
        </p:nvGraphicFramePr>
        <p:xfrm>
          <a:off x="7788169" y="2935970"/>
          <a:ext cx="4246812" cy="1304544"/>
        </p:xfrm>
        <a:graphic>
          <a:graphicData uri="http://schemas.openxmlformats.org/drawingml/2006/table">
            <a:tbl>
              <a:tblPr firstRow="1" firstCol="1" bandRow="1">
                <a:tableStyleId>{5C22544A-7EE6-4342-B048-85BDC9FD1C3A}</a:tableStyleId>
              </a:tblPr>
              <a:tblGrid>
                <a:gridCol w="4246812">
                  <a:extLst>
                    <a:ext uri="{9D8B030D-6E8A-4147-A177-3AD203B41FA5}">
                      <a16:colId xmlns:a16="http://schemas.microsoft.com/office/drawing/2014/main" val="1941822389"/>
                    </a:ext>
                  </a:extLst>
                </a:gridCol>
              </a:tblGrid>
              <a:tr h="55786">
                <a:tc>
                  <a:txBody>
                    <a:bodyPr/>
                    <a:lstStyle/>
                    <a:p>
                      <a:pPr algn="ctr">
                        <a:lnSpc>
                          <a:spcPct val="107000"/>
                        </a:lnSpc>
                        <a:spcAft>
                          <a:spcPts val="0"/>
                        </a:spcAft>
                      </a:pPr>
                      <a:r>
                        <a:rPr lang="en-US" sz="2000" b="0" dirty="0">
                          <a:solidFill>
                            <a:schemeClr val="bg1"/>
                          </a:solidFill>
                          <a:effectLst/>
                          <a:latin typeface="Times New Roman" panose="02020603050405020304" pitchFamily="18" charset="0"/>
                          <a:cs typeface="Times New Roman" panose="02020603050405020304" pitchFamily="18" charset="0"/>
                        </a:rPr>
                        <a:t>Manager</a:t>
                      </a:r>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1145629088"/>
                  </a:ext>
                </a:extLst>
              </a:tr>
              <a:tr h="55786">
                <a:tc>
                  <a:txBody>
                    <a:bodyPr/>
                    <a:lstStyle/>
                    <a:p>
                      <a:pPr algn="ctr">
                        <a:lnSpc>
                          <a:spcPct val="107000"/>
                        </a:lnSpc>
                        <a:spcAft>
                          <a:spcPts val="0"/>
                        </a:spcAft>
                      </a:pPr>
                      <a:r>
                        <a:rPr lang="en-US" sz="2000" b="0" dirty="0">
                          <a:solidFill>
                            <a:schemeClr val="bg1"/>
                          </a:solidFill>
                          <a:effectLst/>
                          <a:latin typeface="Times New Roman" panose="02020603050405020304" pitchFamily="18" charset="0"/>
                          <a:cs typeface="Times New Roman" panose="02020603050405020304" pitchFamily="18" charset="0"/>
                        </a:rPr>
                        <a:t>Coordinator</a:t>
                      </a:r>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2876391460"/>
                  </a:ext>
                </a:extLst>
              </a:tr>
              <a:tr h="55786">
                <a:tc>
                  <a:txBody>
                    <a:bodyPr/>
                    <a:lstStyle/>
                    <a:p>
                      <a:pPr algn="ctr">
                        <a:lnSpc>
                          <a:spcPct val="107000"/>
                        </a:lnSpc>
                        <a:spcAft>
                          <a:spcPts val="0"/>
                        </a:spcAft>
                      </a:pPr>
                      <a:r>
                        <a:rPr lang="en-US" sz="2000" b="0" dirty="0">
                          <a:solidFill>
                            <a:schemeClr val="bg1"/>
                          </a:solidFill>
                          <a:effectLst/>
                          <a:latin typeface="Times New Roman" panose="02020603050405020304" pitchFamily="18" charset="0"/>
                          <a:cs typeface="Times New Roman" panose="02020603050405020304" pitchFamily="18" charset="0"/>
                        </a:rPr>
                        <a:t>Researcher</a:t>
                      </a:r>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2767964356"/>
                  </a:ext>
                </a:extLst>
              </a:tr>
              <a:tr h="55786">
                <a:tc>
                  <a:txBody>
                    <a:bodyPr/>
                    <a:lstStyle/>
                    <a:p>
                      <a:pPr algn="ctr">
                        <a:lnSpc>
                          <a:spcPct val="107000"/>
                        </a:lnSpc>
                        <a:spcAft>
                          <a:spcPts val="0"/>
                        </a:spcAft>
                      </a:pPr>
                      <a:r>
                        <a:rPr lang="en-US" sz="2000" b="0" dirty="0">
                          <a:solidFill>
                            <a:schemeClr val="bg1"/>
                          </a:solidFill>
                          <a:effectLst/>
                          <a:latin typeface="Times New Roman" panose="02020603050405020304" pitchFamily="18" charset="0"/>
                          <a:cs typeface="Times New Roman" panose="02020603050405020304" pitchFamily="18" charset="0"/>
                        </a:rPr>
                        <a:t>Administrative</a:t>
                      </a:r>
                      <a:endParaRPr lang="en-US" sz="20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9549" marR="19549" marT="0" marB="0"/>
                </a:tc>
                <a:extLst>
                  <a:ext uri="{0D108BD9-81ED-4DB2-BD59-A6C34878D82A}">
                    <a16:rowId xmlns:a16="http://schemas.microsoft.com/office/drawing/2014/main" val="41252325"/>
                  </a:ext>
                </a:extLst>
              </a:tr>
            </a:tbl>
          </a:graphicData>
        </a:graphic>
      </p:graphicFrame>
    </p:spTree>
    <p:extLst>
      <p:ext uri="{BB962C8B-B14F-4D97-AF65-F5344CB8AC3E}">
        <p14:creationId xmlns:p14="http://schemas.microsoft.com/office/powerpoint/2010/main" val="2502118240"/>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Cambria" panose="02040503050406030204" pitchFamily="18" charset="0"/>
                <a:ea typeface="Cambria" panose="02040503050406030204" pitchFamily="18" charset="0"/>
              </a:rPr>
              <a:t>Standard Application Form</a:t>
            </a:r>
            <a:endParaRPr lang="en-US" b="1" dirty="0">
              <a:solidFill>
                <a:srgbClr val="ACD433"/>
              </a:solidFill>
              <a:latin typeface="Cambria" panose="02040503050406030204" pitchFamily="18" charset="0"/>
              <a:ea typeface="Cambria" panose="02040503050406030204" pitchFamily="18" charset="0"/>
            </a:endParaRPr>
          </a:p>
        </p:txBody>
      </p:sp>
      <p:sp>
        <p:nvSpPr>
          <p:cNvPr id="8"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1" name="Rectangle 10"/>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659611530"/>
              </p:ext>
            </p:extLst>
          </p:nvPr>
        </p:nvGraphicFramePr>
        <p:xfrm>
          <a:off x="133011" y="1542385"/>
          <a:ext cx="11929680" cy="4841370"/>
        </p:xfrm>
        <a:graphic>
          <a:graphicData uri="http://schemas.openxmlformats.org/drawingml/2006/table">
            <a:tbl>
              <a:tblPr>
                <a:tableStyleId>{5C22544A-7EE6-4342-B048-85BDC9FD1C3A}</a:tableStyleId>
              </a:tblPr>
              <a:tblGrid>
                <a:gridCol w="1834334">
                  <a:extLst>
                    <a:ext uri="{9D8B030D-6E8A-4147-A177-3AD203B41FA5}">
                      <a16:colId xmlns:a16="http://schemas.microsoft.com/office/drawing/2014/main" val="1554016391"/>
                    </a:ext>
                  </a:extLst>
                </a:gridCol>
                <a:gridCol w="581891">
                  <a:extLst>
                    <a:ext uri="{9D8B030D-6E8A-4147-A177-3AD203B41FA5}">
                      <a16:colId xmlns:a16="http://schemas.microsoft.com/office/drawing/2014/main" val="2702990575"/>
                    </a:ext>
                  </a:extLst>
                </a:gridCol>
                <a:gridCol w="720437">
                  <a:extLst>
                    <a:ext uri="{9D8B030D-6E8A-4147-A177-3AD203B41FA5}">
                      <a16:colId xmlns:a16="http://schemas.microsoft.com/office/drawing/2014/main" val="1533772605"/>
                    </a:ext>
                  </a:extLst>
                </a:gridCol>
                <a:gridCol w="711200">
                  <a:extLst>
                    <a:ext uri="{9D8B030D-6E8A-4147-A177-3AD203B41FA5}">
                      <a16:colId xmlns:a16="http://schemas.microsoft.com/office/drawing/2014/main" val="1927100175"/>
                    </a:ext>
                  </a:extLst>
                </a:gridCol>
                <a:gridCol w="757382">
                  <a:extLst>
                    <a:ext uri="{9D8B030D-6E8A-4147-A177-3AD203B41FA5}">
                      <a16:colId xmlns:a16="http://schemas.microsoft.com/office/drawing/2014/main" val="1271440434"/>
                    </a:ext>
                  </a:extLst>
                </a:gridCol>
                <a:gridCol w="808988">
                  <a:extLst>
                    <a:ext uri="{9D8B030D-6E8A-4147-A177-3AD203B41FA5}">
                      <a16:colId xmlns:a16="http://schemas.microsoft.com/office/drawing/2014/main" val="2238409635"/>
                    </a:ext>
                  </a:extLst>
                </a:gridCol>
                <a:gridCol w="542954">
                  <a:extLst>
                    <a:ext uri="{9D8B030D-6E8A-4147-A177-3AD203B41FA5}">
                      <a16:colId xmlns:a16="http://schemas.microsoft.com/office/drawing/2014/main" val="489813456"/>
                    </a:ext>
                  </a:extLst>
                </a:gridCol>
                <a:gridCol w="542954">
                  <a:extLst>
                    <a:ext uri="{9D8B030D-6E8A-4147-A177-3AD203B41FA5}">
                      <a16:colId xmlns:a16="http://schemas.microsoft.com/office/drawing/2014/main" val="306284710"/>
                    </a:ext>
                  </a:extLst>
                </a:gridCol>
                <a:gridCol w="542954">
                  <a:extLst>
                    <a:ext uri="{9D8B030D-6E8A-4147-A177-3AD203B41FA5}">
                      <a16:colId xmlns:a16="http://schemas.microsoft.com/office/drawing/2014/main" val="3733338205"/>
                    </a:ext>
                  </a:extLst>
                </a:gridCol>
                <a:gridCol w="542954">
                  <a:extLst>
                    <a:ext uri="{9D8B030D-6E8A-4147-A177-3AD203B41FA5}">
                      <a16:colId xmlns:a16="http://schemas.microsoft.com/office/drawing/2014/main" val="23498206"/>
                    </a:ext>
                  </a:extLst>
                </a:gridCol>
                <a:gridCol w="542954">
                  <a:extLst>
                    <a:ext uri="{9D8B030D-6E8A-4147-A177-3AD203B41FA5}">
                      <a16:colId xmlns:a16="http://schemas.microsoft.com/office/drawing/2014/main" val="3114558255"/>
                    </a:ext>
                  </a:extLst>
                </a:gridCol>
                <a:gridCol w="542954">
                  <a:extLst>
                    <a:ext uri="{9D8B030D-6E8A-4147-A177-3AD203B41FA5}">
                      <a16:colId xmlns:a16="http://schemas.microsoft.com/office/drawing/2014/main" val="3577745862"/>
                    </a:ext>
                  </a:extLst>
                </a:gridCol>
                <a:gridCol w="542954">
                  <a:extLst>
                    <a:ext uri="{9D8B030D-6E8A-4147-A177-3AD203B41FA5}">
                      <a16:colId xmlns:a16="http://schemas.microsoft.com/office/drawing/2014/main" val="569381325"/>
                    </a:ext>
                  </a:extLst>
                </a:gridCol>
                <a:gridCol w="542954">
                  <a:extLst>
                    <a:ext uri="{9D8B030D-6E8A-4147-A177-3AD203B41FA5}">
                      <a16:colId xmlns:a16="http://schemas.microsoft.com/office/drawing/2014/main" val="3618170583"/>
                    </a:ext>
                  </a:extLst>
                </a:gridCol>
                <a:gridCol w="542954">
                  <a:extLst>
                    <a:ext uri="{9D8B030D-6E8A-4147-A177-3AD203B41FA5}">
                      <a16:colId xmlns:a16="http://schemas.microsoft.com/office/drawing/2014/main" val="2106034160"/>
                    </a:ext>
                  </a:extLst>
                </a:gridCol>
                <a:gridCol w="542954">
                  <a:extLst>
                    <a:ext uri="{9D8B030D-6E8A-4147-A177-3AD203B41FA5}">
                      <a16:colId xmlns:a16="http://schemas.microsoft.com/office/drawing/2014/main" val="2844721010"/>
                    </a:ext>
                  </a:extLst>
                </a:gridCol>
                <a:gridCol w="542954">
                  <a:extLst>
                    <a:ext uri="{9D8B030D-6E8A-4147-A177-3AD203B41FA5}">
                      <a16:colId xmlns:a16="http://schemas.microsoft.com/office/drawing/2014/main" val="882310556"/>
                    </a:ext>
                  </a:extLst>
                </a:gridCol>
                <a:gridCol w="542954">
                  <a:extLst>
                    <a:ext uri="{9D8B030D-6E8A-4147-A177-3AD203B41FA5}">
                      <a16:colId xmlns:a16="http://schemas.microsoft.com/office/drawing/2014/main" val="2109880319"/>
                    </a:ext>
                  </a:extLst>
                </a:gridCol>
              </a:tblGrid>
              <a:tr h="165680">
                <a:tc gridSpan="5">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Select a period to highlight at right.  A legend describing the charting follows.</a:t>
                      </a:r>
                      <a:endParaRPr lang="en-US" sz="1200" b="0" i="1" u="none" strike="noStrike" dirty="0">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200" u="none" strike="noStrike">
                          <a:effectLst/>
                          <a:latin typeface="Times New Roman" panose="02020603050405020304" pitchFamily="18" charset="0"/>
                          <a:cs typeface="Times New Roman" panose="02020603050405020304" pitchFamily="18" charset="0"/>
                        </a:rPr>
                        <a:t> Period Highlight:</a:t>
                      </a:r>
                      <a:endParaRPr lang="en-US" sz="1200" b="1"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12</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gridSpan="5">
                  <a:txBody>
                    <a:bodyPr/>
                    <a:lstStyle/>
                    <a:p>
                      <a:pPr algn="l" fontAlgn="ctr"/>
                      <a:r>
                        <a:rPr lang="en-US" sz="1200" u="none" strike="noStrike">
                          <a:effectLst/>
                          <a:latin typeface="Times New Roman" panose="02020603050405020304" pitchFamily="18" charset="0"/>
                          <a:cs typeface="Times New Roman" panose="02020603050405020304" pitchFamily="18" charset="0"/>
                        </a:rPr>
                        <a:t>Plan Duration</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gridSpan="3">
                  <a:txBody>
                    <a:bodyPr/>
                    <a:lstStyle/>
                    <a:p>
                      <a:pPr algn="l" fontAlgn="ctr"/>
                      <a:r>
                        <a:rPr lang="en-US" sz="1200" u="none" strike="noStrike">
                          <a:effectLst/>
                          <a:latin typeface="Times New Roman" panose="02020603050405020304" pitchFamily="18" charset="0"/>
                          <a:cs typeface="Times New Roman" panose="02020603050405020304" pitchFamily="18" charset="0"/>
                        </a:rPr>
                        <a:t>Actual Start</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49903866"/>
                  </a:ext>
                </a:extLst>
              </a:tr>
              <a:tr h="345528">
                <a:tc rowSpan="2">
                  <a:txBody>
                    <a:bodyPr/>
                    <a:lstStyle/>
                    <a:p>
                      <a:pPr algn="l" fontAlgn="ctr"/>
                      <a:r>
                        <a:rPr lang="en-US" sz="1200" u="none" strike="noStrike" dirty="0" smtClean="0">
                          <a:effectLst/>
                          <a:latin typeface="Times New Roman" panose="02020603050405020304" pitchFamily="18" charset="0"/>
                          <a:cs typeface="Times New Roman" panose="02020603050405020304" pitchFamily="18" charset="0"/>
                        </a:rPr>
                        <a:t>Activity</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Start</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Duration</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Actual</a:t>
                      </a:r>
                    </a:p>
                    <a:p>
                      <a:pPr algn="ctr" fontAlgn="ctr"/>
                      <a:r>
                        <a:rPr lang="en-US" sz="1200" b="1" i="0" u="none" strike="noStrike" dirty="0" smtClean="0">
                          <a:solidFill>
                            <a:srgbClr val="595959"/>
                          </a:solidFill>
                          <a:effectLst/>
                          <a:latin typeface="Times New Roman" panose="02020603050405020304" pitchFamily="18" charset="0"/>
                          <a:cs typeface="Times New Roman" panose="02020603050405020304" pitchFamily="18" charset="0"/>
                        </a:rPr>
                        <a:t>start</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fontAlgn="ctr"/>
                      <a:r>
                        <a:rPr lang="en-US" sz="1200" b="0" i="0" u="none" strike="noStrike" dirty="0" smtClean="0">
                          <a:solidFill>
                            <a:schemeClr val="dk1"/>
                          </a:solidFill>
                          <a:effectLst/>
                          <a:latin typeface="Times New Roman" panose="02020603050405020304" pitchFamily="18" charset="0"/>
                          <a:cs typeface="Times New Roman" panose="02020603050405020304" pitchFamily="18" charset="0"/>
                        </a:rPr>
                        <a:t>Actual</a:t>
                      </a:r>
                      <a:r>
                        <a:rPr lang="en-US" sz="1200" b="0" i="0" u="none" strike="noStrike" baseline="0" dirty="0" smtClean="0">
                          <a:solidFill>
                            <a:schemeClr val="dk1"/>
                          </a:solidFill>
                          <a:effectLst/>
                          <a:latin typeface="Times New Roman" panose="02020603050405020304" pitchFamily="18" charset="0"/>
                          <a:cs typeface="Times New Roman" panose="02020603050405020304" pitchFamily="18" charset="0"/>
                        </a:rPr>
                        <a:t> duration</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rowSpan="2">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Progress</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l" fontAlgn="b"/>
                      <a:r>
                        <a:rPr lang="en-US" sz="1200" u="none" strike="noStrike" dirty="0" smtClean="0">
                          <a:effectLst/>
                          <a:latin typeface="Times New Roman" panose="02020603050405020304" pitchFamily="18" charset="0"/>
                          <a:cs typeface="Times New Roman" panose="02020603050405020304" pitchFamily="18" charset="0"/>
                        </a:rPr>
                        <a:t>Moths</a:t>
                      </a:r>
                      <a:endParaRPr lang="bg-BG" sz="1200" b="1" i="0" u="none" strike="noStrike" dirty="0">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443207357"/>
                  </a:ext>
                </a:extLst>
              </a:tr>
              <a:tr h="1200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2</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3</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4</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5</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6</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7</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8</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9</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10</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11</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12</a:t>
                      </a:r>
                      <a:endParaRPr lang="en-US" sz="1200" b="1" i="0" u="none" strike="noStrike">
                        <a:solidFill>
                          <a:srgbClr val="595959"/>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648967442"/>
                  </a:ext>
                </a:extLst>
              </a:tr>
              <a:tr h="238732">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Research and preparation of equipment purchase</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2</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4</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100%</a:t>
                      </a:r>
                      <a:endParaRPr lang="en-US" sz="12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dirty="0">
                        <a:solidFill>
                          <a:schemeClr val="accent3"/>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chemeClr val="accent3"/>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04775163"/>
                  </a:ext>
                </a:extLst>
              </a:tr>
              <a:tr h="340826">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Research and plan</a:t>
                      </a:r>
                      <a:r>
                        <a:rPr lang="en-US" sz="1200" b="1" i="0" u="none" strike="noStrike" baseline="0" dirty="0" smtClean="0">
                          <a:solidFill>
                            <a:schemeClr val="bg1"/>
                          </a:solidFill>
                          <a:effectLst/>
                          <a:latin typeface="Times New Roman" panose="02020603050405020304" pitchFamily="18" charset="0"/>
                          <a:cs typeface="Times New Roman" panose="02020603050405020304" pitchFamily="18" charset="0"/>
                        </a:rPr>
                        <a:t> for implementing purchased equipment </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1</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4</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4</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80%</a:t>
                      </a:r>
                      <a:endParaRPr lang="en-US" sz="1200" b="1" i="0" u="none" strike="noStrike" dirty="0">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86749451"/>
                  </a:ext>
                </a:extLst>
              </a:tr>
              <a:tr h="315883">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Training of the experts</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4</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3</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2</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4</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10%</a:t>
                      </a:r>
                      <a:endParaRPr lang="en-US" sz="12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376212580"/>
                  </a:ext>
                </a:extLst>
              </a:tr>
              <a:tr h="236685">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Data collection</a:t>
                      </a:r>
                      <a:endParaRPr lang="bg-BG"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3</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3</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5</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1</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dirty="0" smtClean="0">
                          <a:effectLst/>
                          <a:latin typeface="Times New Roman" panose="02020603050405020304" pitchFamily="18" charset="0"/>
                          <a:cs typeface="Times New Roman" panose="02020603050405020304" pitchFamily="18" charset="0"/>
                        </a:rPr>
                        <a:t>30%</a:t>
                      </a:r>
                      <a:endParaRPr lang="en-US" sz="1200" b="1" i="0" u="none" strike="noStrike" dirty="0">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461815572"/>
                  </a:ext>
                </a:extLst>
              </a:tr>
              <a:tr h="340826">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Laboratory</a:t>
                      </a:r>
                      <a:r>
                        <a:rPr lang="en-US" sz="1200" b="1" i="0" u="none" strike="noStrike" baseline="0" dirty="0" smtClean="0">
                          <a:solidFill>
                            <a:schemeClr val="bg1"/>
                          </a:solidFill>
                          <a:effectLst/>
                          <a:latin typeface="Times New Roman" panose="02020603050405020304" pitchFamily="18" charset="0"/>
                          <a:cs typeface="Times New Roman" panose="02020603050405020304" pitchFamily="18" charset="0"/>
                        </a:rPr>
                        <a:t> tests performing</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5</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4</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12</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dirty="0">
                          <a:effectLst/>
                          <a:latin typeface="Times New Roman" panose="02020603050405020304" pitchFamily="18" charset="0"/>
                          <a:cs typeface="Times New Roman" panose="02020603050405020304" pitchFamily="18" charset="0"/>
                        </a:rPr>
                        <a:t>0%</a:t>
                      </a:r>
                      <a:endParaRPr lang="en-US" sz="1200" b="1"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176541662"/>
                  </a:ext>
                </a:extLst>
              </a:tr>
              <a:tr h="236685">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Confirmation</a:t>
                      </a:r>
                      <a:r>
                        <a:rPr lang="en-US" sz="1200" b="1" i="0" u="none" strike="noStrike" baseline="0" dirty="0" smtClean="0">
                          <a:solidFill>
                            <a:schemeClr val="bg1"/>
                          </a:solidFill>
                          <a:effectLst/>
                          <a:latin typeface="Times New Roman" panose="02020603050405020304" pitchFamily="18" charset="0"/>
                          <a:cs typeface="Times New Roman" panose="02020603050405020304" pitchFamily="18" charset="0"/>
                        </a:rPr>
                        <a:t> of the results</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7</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3</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5</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12</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0%</a:t>
                      </a:r>
                      <a:endParaRPr lang="en-US" sz="1200" b="1" i="0" u="none" strike="noStrike">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4141246116"/>
                  </a:ext>
                </a:extLst>
              </a:tr>
              <a:tr h="236685">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Implementing protocols and methodology</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5</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5</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6</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0%</a:t>
                      </a:r>
                      <a:endParaRPr lang="en-US" sz="1200" b="1"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276731423"/>
                  </a:ext>
                </a:extLst>
              </a:tr>
              <a:tr h="236685">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Add the method and protocols at National legalization for microbiological monitoring</a:t>
                      </a:r>
                      <a:r>
                        <a:rPr lang="en-US" sz="1200" b="1" i="0" u="none" strike="noStrike" baseline="0" dirty="0" smtClean="0">
                          <a:solidFill>
                            <a:schemeClr val="bg1"/>
                          </a:solidFill>
                          <a:effectLst/>
                          <a:latin typeface="Times New Roman" panose="02020603050405020304" pitchFamily="18" charset="0"/>
                          <a:cs typeface="Times New Roman" panose="02020603050405020304" pitchFamily="18" charset="0"/>
                        </a:rPr>
                        <a:t> from the next year </a:t>
                      </a:r>
                      <a:endParaRPr lang="bg-BG"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6</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4</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5</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3</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0%</a:t>
                      </a:r>
                      <a:endParaRPr lang="en-US" sz="1200" b="1" i="0" u="none" strike="noStrike">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130978874"/>
                  </a:ext>
                </a:extLst>
              </a:tr>
              <a:tr h="360944">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Final workshop</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11</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1</a:t>
                      </a:r>
                      <a:endParaRPr lang="en-US" sz="12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9</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3</a:t>
                      </a:r>
                      <a:endParaRPr lang="en-US" sz="1200" b="0"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0%</a:t>
                      </a:r>
                      <a:endParaRPr lang="en-US" sz="1200" b="1" i="0" u="none" strike="noStrike">
                        <a:solidFill>
                          <a:srgbClr val="FFFFFF"/>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a:effectLst/>
                          <a:latin typeface="Times New Roman" panose="02020603050405020304" pitchFamily="18" charset="0"/>
                          <a:cs typeface="Times New Roman" panose="02020603050405020304" pitchFamily="18" charset="0"/>
                        </a:rPr>
                        <a:t> </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 </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684606213"/>
                  </a:ext>
                </a:extLst>
              </a:tr>
              <a:tr h="236685">
                <a:tc>
                  <a:txBody>
                    <a:bodyPr/>
                    <a:lstStyle/>
                    <a:p>
                      <a:pPr algn="l" fontAlgn="b"/>
                      <a:r>
                        <a:rPr lang="en-US" sz="1200" b="1" i="0" u="none" strike="noStrike" dirty="0" smtClean="0">
                          <a:solidFill>
                            <a:schemeClr val="bg1"/>
                          </a:solidFill>
                          <a:effectLst/>
                          <a:latin typeface="Times New Roman" panose="02020603050405020304" pitchFamily="18" charset="0"/>
                          <a:cs typeface="Times New Roman" panose="02020603050405020304" pitchFamily="18" charset="0"/>
                        </a:rPr>
                        <a:t>Final report</a:t>
                      </a:r>
                      <a:endParaRPr lang="bg-BG"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11</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dirty="0" smtClean="0">
                          <a:effectLst/>
                          <a:latin typeface="Times New Roman" panose="02020603050405020304" pitchFamily="18" charset="0"/>
                          <a:cs typeface="Times New Roman" panose="02020603050405020304" pitchFamily="18" charset="0"/>
                        </a:rPr>
                        <a:t>2</a:t>
                      </a:r>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10</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r>
                        <a:rPr lang="en-US" sz="1200" u="none" strike="noStrike">
                          <a:effectLst/>
                          <a:latin typeface="Times New Roman" panose="02020603050405020304" pitchFamily="18" charset="0"/>
                          <a:cs typeface="Times New Roman" panose="02020603050405020304" pitchFamily="18" charset="0"/>
                        </a:rPr>
                        <a:t>3</a:t>
                      </a:r>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ctr"/>
                      <a:r>
                        <a:rPr lang="en-US" sz="1200" u="none" strike="noStrike">
                          <a:effectLst/>
                          <a:latin typeface="Times New Roman" panose="02020603050405020304" pitchFamily="18" charset="0"/>
                          <a:cs typeface="Times New Roman" panose="02020603050405020304" pitchFamily="18" charset="0"/>
                        </a:rPr>
                        <a:t>0%</a:t>
                      </a:r>
                      <a:endParaRPr lang="en-US" sz="1200" b="1" i="0" u="none" strike="noStrike">
                        <a:solidFill>
                          <a:srgbClr val="735773"/>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a:solidFill>
                          <a:srgbClr val="404040"/>
                        </a:solidFill>
                        <a:effectLst/>
                        <a:latin typeface="Times New Roman" panose="02020603050405020304" pitchFamily="18" charset="0"/>
                        <a:cs typeface="Times New Roman" panose="02020603050405020304" pitchFamily="18" charset="0"/>
                      </a:endParaRPr>
                    </a:p>
                  </a:txBody>
                  <a:tcPr marL="0" marR="0" marT="0" marB="0" anchor="b"/>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tc>
                  <a:txBody>
                    <a:bodyPr/>
                    <a:lstStyle/>
                    <a:p>
                      <a:pPr algn="ctr" fontAlgn="b"/>
                      <a:endParaRPr lang="en-US" sz="1200" b="0" i="0" u="none" strike="noStrike" dirty="0">
                        <a:solidFill>
                          <a:srgbClr val="404040"/>
                        </a:solidFill>
                        <a:effectLst/>
                        <a:latin typeface="Times New Roman" panose="02020603050405020304" pitchFamily="18" charset="0"/>
                        <a:cs typeface="Times New Roman" panose="02020603050405020304" pitchFamily="18" charset="0"/>
                      </a:endParaRPr>
                    </a:p>
                  </a:txBody>
                  <a:tcPr marL="0" marR="0" marT="0" marB="0" anchor="b">
                    <a:solidFill>
                      <a:schemeClr val="accent3">
                        <a:lumMod val="75000"/>
                      </a:schemeClr>
                    </a:solidFill>
                  </a:tcPr>
                </a:tc>
                <a:extLst>
                  <a:ext uri="{0D108BD9-81ED-4DB2-BD59-A6C34878D82A}">
                    <a16:rowId xmlns:a16="http://schemas.microsoft.com/office/drawing/2014/main" val="4167976223"/>
                  </a:ext>
                </a:extLst>
              </a:tr>
            </a:tbl>
          </a:graphicData>
        </a:graphic>
      </p:graphicFrame>
    </p:spTree>
    <p:extLst>
      <p:ext uri="{BB962C8B-B14F-4D97-AF65-F5344CB8AC3E}">
        <p14:creationId xmlns:p14="http://schemas.microsoft.com/office/powerpoint/2010/main" val="2449326063"/>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53956" y="2230760"/>
            <a:ext cx="8063431" cy="4228124"/>
            <a:chOff x="1414462" y="652462"/>
            <a:chExt cx="9363075" cy="5553075"/>
          </a:xfrm>
        </p:grpSpPr>
        <p:pic>
          <p:nvPicPr>
            <p:cNvPr id="5" name="Picture 4"/>
            <p:cNvPicPr>
              <a:picLocks noChangeAspect="1"/>
            </p:cNvPicPr>
            <p:nvPr/>
          </p:nvPicPr>
          <p:blipFill>
            <a:blip r:embed="rId2"/>
            <a:stretch>
              <a:fillRect/>
            </a:stretch>
          </p:blipFill>
          <p:spPr>
            <a:xfrm>
              <a:off x="1414462" y="652462"/>
              <a:ext cx="9363075" cy="555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angle 5"/>
            <p:cNvSpPr/>
            <p:nvPr/>
          </p:nvSpPr>
          <p:spPr>
            <a:xfrm>
              <a:off x="6030686" y="652462"/>
              <a:ext cx="4746851" cy="410459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65000"/>
                  </a:schemeClr>
                </a:solidFill>
              </a:endParaRPr>
            </a:p>
          </p:txBody>
        </p:sp>
      </p:grpSp>
      <p:sp>
        <p:nvSpPr>
          <p:cNvPr id="7" name="Title 1"/>
          <p:cNvSpPr txBox="1">
            <a:spLocks/>
          </p:cNvSpPr>
          <p:nvPr/>
        </p:nvSpPr>
        <p:spPr>
          <a:xfrm>
            <a:off x="133012" y="0"/>
            <a:ext cx="11000509" cy="618836"/>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0000" algn="ctr">
              <a:spcBef>
                <a:spcPts val="600"/>
              </a:spcBef>
            </a:pPr>
            <a:r>
              <a:rPr lang="en-US" b="1" dirty="0" smtClean="0">
                <a:solidFill>
                  <a:srgbClr val="ACD433"/>
                </a:solidFill>
                <a:latin typeface="Cambria" panose="02040503050406030204" pitchFamily="18" charset="0"/>
                <a:ea typeface="Cambria" panose="02040503050406030204" pitchFamily="18" charset="0"/>
              </a:rPr>
              <a:t>Standard Application Form</a:t>
            </a:r>
            <a:endParaRPr lang="en-US" b="1" dirty="0">
              <a:solidFill>
                <a:srgbClr val="ACD433"/>
              </a:solidFill>
              <a:latin typeface="Cambria" panose="02040503050406030204" pitchFamily="18" charset="0"/>
              <a:ea typeface="Cambria" panose="02040503050406030204" pitchFamily="18" charset="0"/>
            </a:endParaRPr>
          </a:p>
        </p:txBody>
      </p:sp>
      <p:sp>
        <p:nvSpPr>
          <p:cNvPr id="8"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1" name="Rectangle 10"/>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2" name="Rectangular Callout 11"/>
          <p:cNvSpPr/>
          <p:nvPr/>
        </p:nvSpPr>
        <p:spPr>
          <a:xfrm>
            <a:off x="4608944" y="2311313"/>
            <a:ext cx="1109599" cy="338554"/>
          </a:xfrm>
          <a:prstGeom prst="wedgeRectCallout">
            <a:avLst>
              <a:gd name="adj1" fmla="val -77338"/>
              <a:gd name="adj2" fmla="val 43403"/>
            </a:avLst>
          </a:prstGeom>
          <a:solidFill>
            <a:srgbClr val="FF0000"/>
          </a:solidFill>
        </p:spPr>
        <p:txBody>
          <a:bodyPr wrap="none">
            <a:spAutoFit/>
          </a:bodyPr>
          <a:lstStyle/>
          <a:p>
            <a:r>
              <a:rPr lang="en-US" sz="1600" b="1" dirty="0" smtClean="0">
                <a:latin typeface="Arial" panose="020B0604020202020204" pitchFamily="34" charset="0"/>
                <a:ea typeface="Cambria" panose="02040503050406030204" pitchFamily="18" charset="0"/>
                <a:cs typeface="Arial" panose="020B0604020202020204" pitchFamily="34" charset="0"/>
              </a:rPr>
              <a:t>20 – 25 %</a:t>
            </a:r>
            <a:endParaRPr lang="en-US" sz="1600" b="1" dirty="0">
              <a:latin typeface="Arial" panose="020B0604020202020204" pitchFamily="34" charset="0"/>
              <a:ea typeface="Cambria" panose="02040503050406030204" pitchFamily="18" charset="0"/>
              <a:cs typeface="Arial" panose="020B0604020202020204" pitchFamily="34" charset="0"/>
            </a:endParaRPr>
          </a:p>
        </p:txBody>
      </p:sp>
      <p:sp>
        <p:nvSpPr>
          <p:cNvPr id="13" name="Rectangle 12"/>
          <p:cNvSpPr/>
          <p:nvPr/>
        </p:nvSpPr>
        <p:spPr>
          <a:xfrm>
            <a:off x="3731385" y="1589876"/>
            <a:ext cx="6580391" cy="677108"/>
          </a:xfrm>
          <a:prstGeom prst="rect">
            <a:avLst/>
          </a:prstGeom>
        </p:spPr>
        <p:txBody>
          <a:bodyPr wrap="none">
            <a:spAutoFit/>
          </a:bodyPr>
          <a:lstStyle/>
          <a:p>
            <a:r>
              <a:rPr lang="en-US" sz="3800" b="1" dirty="0">
                <a:solidFill>
                  <a:srgbClr val="ACD433"/>
                </a:solidFill>
                <a:latin typeface="Cambria" panose="02040503050406030204" pitchFamily="18" charset="0"/>
                <a:ea typeface="Cambria" panose="02040503050406030204" pitchFamily="18" charset="0"/>
                <a:cs typeface="+mj-cs"/>
              </a:rPr>
              <a:t>Estimated </a:t>
            </a:r>
            <a:r>
              <a:rPr lang="en-US" sz="3800" b="1" dirty="0" smtClean="0">
                <a:solidFill>
                  <a:srgbClr val="ACD433"/>
                </a:solidFill>
                <a:latin typeface="Cambria" panose="02040503050406030204" pitchFamily="18" charset="0"/>
                <a:ea typeface="Cambria" panose="02040503050406030204" pitchFamily="18" charset="0"/>
                <a:cs typeface="+mj-cs"/>
              </a:rPr>
              <a:t>budget 100 000 € </a:t>
            </a:r>
            <a:endParaRPr lang="en-US" sz="3800" b="1" dirty="0">
              <a:solidFill>
                <a:srgbClr val="ACD433"/>
              </a:solidFill>
              <a:latin typeface="Cambria" panose="02040503050406030204" pitchFamily="18" charset="0"/>
              <a:ea typeface="Cambria" panose="02040503050406030204" pitchFamily="18" charset="0"/>
              <a:cs typeface="+mj-cs"/>
            </a:endParaRPr>
          </a:p>
        </p:txBody>
      </p:sp>
      <p:sp>
        <p:nvSpPr>
          <p:cNvPr id="14" name="Rectangular Callout 13"/>
          <p:cNvSpPr/>
          <p:nvPr/>
        </p:nvSpPr>
        <p:spPr>
          <a:xfrm>
            <a:off x="5592496" y="3449930"/>
            <a:ext cx="1007007" cy="338554"/>
          </a:xfrm>
          <a:prstGeom prst="wedgeRectCallout">
            <a:avLst>
              <a:gd name="adj1" fmla="val -194094"/>
              <a:gd name="adj2" fmla="val 67957"/>
            </a:avLst>
          </a:prstGeom>
          <a:solidFill>
            <a:srgbClr val="FF0000"/>
          </a:solidFill>
        </p:spPr>
        <p:txBody>
          <a:bodyPr wrap="none">
            <a:spAutoFit/>
          </a:bodyPr>
          <a:lstStyle/>
          <a:p>
            <a:r>
              <a:rPr lang="en-US" sz="1600" b="1" dirty="0" smtClean="0">
                <a:latin typeface="Arial" panose="020B0604020202020204" pitchFamily="34" charset="0"/>
                <a:ea typeface="Cambria" panose="02040503050406030204" pitchFamily="18" charset="0"/>
                <a:cs typeface="Arial" panose="020B0604020202020204" pitchFamily="34" charset="0"/>
              </a:rPr>
              <a:t>65 -70 %</a:t>
            </a:r>
            <a:endParaRPr lang="en-US" sz="1600" b="1" dirty="0">
              <a:latin typeface="Arial" panose="020B0604020202020204" pitchFamily="34" charset="0"/>
              <a:ea typeface="Cambria" panose="02040503050406030204" pitchFamily="18" charset="0"/>
              <a:cs typeface="Arial" panose="020B0604020202020204" pitchFamily="34" charset="0"/>
            </a:endParaRPr>
          </a:p>
        </p:txBody>
      </p:sp>
      <p:sp>
        <p:nvSpPr>
          <p:cNvPr id="15" name="Rectangular Callout 14"/>
          <p:cNvSpPr/>
          <p:nvPr/>
        </p:nvSpPr>
        <p:spPr>
          <a:xfrm>
            <a:off x="4923714" y="4193657"/>
            <a:ext cx="995785" cy="338554"/>
          </a:xfrm>
          <a:prstGeom prst="wedgeRectCallout">
            <a:avLst>
              <a:gd name="adj1" fmla="val -129744"/>
              <a:gd name="adj2" fmla="val -128472"/>
            </a:avLst>
          </a:prstGeom>
          <a:solidFill>
            <a:srgbClr val="FF0000"/>
          </a:solidFill>
        </p:spPr>
        <p:txBody>
          <a:bodyPr wrap="none">
            <a:spAutoFit/>
          </a:bodyPr>
          <a:lstStyle/>
          <a:p>
            <a:r>
              <a:rPr lang="en-US" sz="1600" b="1" dirty="0" smtClean="0">
                <a:latin typeface="Arial" panose="020B0604020202020204" pitchFamily="34" charset="0"/>
                <a:ea typeface="Cambria" panose="02040503050406030204" pitchFamily="18" charset="0"/>
                <a:cs typeface="Arial" panose="020B0604020202020204" pitchFamily="34" charset="0"/>
              </a:rPr>
              <a:t>5 – 10 %</a:t>
            </a:r>
            <a:endParaRPr lang="en-US" sz="1600" b="1" dirty="0">
              <a:latin typeface="Arial" panose="020B0604020202020204" pitchFamily="34" charset="0"/>
              <a:ea typeface="Cambria" panose="02040503050406030204" pitchFamily="18" charset="0"/>
              <a:cs typeface="Arial" panose="020B0604020202020204" pitchFamily="34" charset="0"/>
            </a:endParaRPr>
          </a:p>
        </p:txBody>
      </p:sp>
      <p:graphicFrame>
        <p:nvGraphicFramePr>
          <p:cNvPr id="18" name="Chart 17"/>
          <p:cNvGraphicFramePr/>
          <p:nvPr>
            <p:extLst>
              <p:ext uri="{D42A27DB-BD31-4B8C-83A1-F6EECF244321}">
                <p14:modId xmlns:p14="http://schemas.microsoft.com/office/powerpoint/2010/main" val="2331666016"/>
              </p:ext>
            </p:extLst>
          </p:nvPr>
        </p:nvGraphicFramePr>
        <p:xfrm>
          <a:off x="8815426" y="2230761"/>
          <a:ext cx="3179975" cy="42281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63296526"/>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33012" y="0"/>
            <a:ext cx="11000509" cy="618836"/>
          </a:xfrm>
        </p:spPr>
        <p:txBody>
          <a:bodyPr anchor="t">
            <a:normAutofit fontScale="90000"/>
          </a:bodyPr>
          <a:lstStyle/>
          <a:p>
            <a:pPr marL="360000" algn="ctr">
              <a:spcBef>
                <a:spcPts val="600"/>
              </a:spcBef>
            </a:pPr>
            <a:r>
              <a:rPr lang="en-US" b="1" dirty="0" smtClean="0">
                <a:solidFill>
                  <a:srgbClr val="ACD433"/>
                </a:solidFill>
                <a:latin typeface="Cambria" panose="02040503050406030204" pitchFamily="18" charset="0"/>
                <a:ea typeface="Cambria" panose="02040503050406030204" pitchFamily="18" charset="0"/>
              </a:rPr>
              <a:t>Standard Application Form</a:t>
            </a:r>
            <a:endParaRPr lang="en-US" b="1" dirty="0">
              <a:solidFill>
                <a:srgbClr val="ACD433"/>
              </a:solidFill>
              <a:latin typeface="Cambria" panose="02040503050406030204" pitchFamily="18" charset="0"/>
              <a:ea typeface="Cambria" panose="02040503050406030204" pitchFamily="18" charset="0"/>
            </a:endParaRPr>
          </a:p>
        </p:txBody>
      </p:sp>
      <p:sp>
        <p:nvSpPr>
          <p:cNvPr id="8" name="Subtitle 2"/>
          <p:cNvSpPr txBox="1">
            <a:spLocks/>
          </p:cNvSpPr>
          <p:nvPr/>
        </p:nvSpPr>
        <p:spPr>
          <a:xfrm>
            <a:off x="0" y="983629"/>
            <a:ext cx="12192000" cy="581891"/>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US" sz="2400" b="1" dirty="0" smtClean="0">
                <a:latin typeface="Times New Roman" panose="02020603050405020304" pitchFamily="18" charset="0"/>
                <a:ea typeface="Cambria" panose="02040503050406030204" pitchFamily="18" charset="0"/>
                <a:cs typeface="Times New Roman" panose="02020603050405020304" pitchFamily="18" charset="0"/>
              </a:rPr>
              <a:t>Enhancing Food Safety Through Advanced Microbiological Monitoring</a:t>
            </a:r>
            <a:endParaRPr lang="en-US" sz="2400"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5255" y="181320"/>
            <a:ext cx="1128549" cy="68586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12" y="215019"/>
            <a:ext cx="1775468" cy="309236"/>
          </a:xfrm>
          <a:prstGeom prst="rect">
            <a:avLst/>
          </a:prstGeom>
        </p:spPr>
      </p:pic>
      <p:sp>
        <p:nvSpPr>
          <p:cNvPr id="11" name="Rectangle 10"/>
          <p:cNvSpPr/>
          <p:nvPr/>
        </p:nvSpPr>
        <p:spPr>
          <a:xfrm>
            <a:off x="6825672" y="6611779"/>
            <a:ext cx="5468164" cy="246221"/>
          </a:xfrm>
          <a:prstGeom prst="rect">
            <a:avLst/>
          </a:prstGeom>
        </p:spPr>
        <p:txBody>
          <a:bodyPr wrap="none">
            <a:spAutoFit/>
          </a:bodyPr>
          <a:lstStyle/>
          <a:p>
            <a:pPr>
              <a:spcAft>
                <a:spcPts val="0"/>
              </a:spcAft>
              <a:tabLst>
                <a:tab pos="2986405" algn="ctr"/>
                <a:tab pos="5972810" algn="r"/>
              </a:tabLst>
            </a:pP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All events and references in this document are </a:t>
            </a:r>
            <a:r>
              <a:rPr lang="en-US" sz="1000" u="sng" dirty="0" smtClean="0">
                <a:effectLst/>
                <a:latin typeface="Cambria" panose="02040503050406030204" pitchFamily="18" charset="0"/>
                <a:ea typeface="Cambria" panose="02040503050406030204" pitchFamily="18" charset="0"/>
                <a:cs typeface="Times New Roman" panose="02020603050405020304" pitchFamily="18" charset="0"/>
              </a:rPr>
              <a:t>fictional</a:t>
            </a:r>
            <a:r>
              <a:rPr lang="en-US" sz="1000" dirty="0" smtClean="0">
                <a:effectLst/>
                <a:latin typeface="Cambria" panose="02040503050406030204" pitchFamily="18" charset="0"/>
                <a:ea typeface="Cambria" panose="02040503050406030204" pitchFamily="18" charset="0"/>
                <a:cs typeface="Times New Roman" panose="02020603050405020304" pitchFamily="18" charset="0"/>
              </a:rPr>
              <a:t> and to be used for training purposes only</a:t>
            </a:r>
            <a:endParaRPr lang="en-US" sz="4000" dirty="0">
              <a:effectLst/>
              <a:latin typeface="Cambria" panose="02040503050406030204" pitchFamily="18" charset="0"/>
              <a:ea typeface="Cambria" panose="020405030504060302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22584368"/>
              </p:ext>
            </p:extLst>
          </p:nvPr>
        </p:nvGraphicFramePr>
        <p:xfrm>
          <a:off x="2248137" y="2019367"/>
          <a:ext cx="6770258" cy="4556084"/>
        </p:xfrm>
        <a:graphic>
          <a:graphicData uri="http://schemas.openxmlformats.org/drawingml/2006/table">
            <a:tbl>
              <a:tblPr>
                <a:tableStyleId>{5C22544A-7EE6-4342-B048-85BDC9FD1C3A}</a:tableStyleId>
              </a:tblPr>
              <a:tblGrid>
                <a:gridCol w="934554">
                  <a:extLst>
                    <a:ext uri="{9D8B030D-6E8A-4147-A177-3AD203B41FA5}">
                      <a16:colId xmlns:a16="http://schemas.microsoft.com/office/drawing/2014/main" val="1297865797"/>
                    </a:ext>
                  </a:extLst>
                </a:gridCol>
                <a:gridCol w="663463">
                  <a:extLst>
                    <a:ext uri="{9D8B030D-6E8A-4147-A177-3AD203B41FA5}">
                      <a16:colId xmlns:a16="http://schemas.microsoft.com/office/drawing/2014/main" val="857375377"/>
                    </a:ext>
                  </a:extLst>
                </a:gridCol>
                <a:gridCol w="2327441">
                  <a:extLst>
                    <a:ext uri="{9D8B030D-6E8A-4147-A177-3AD203B41FA5}">
                      <a16:colId xmlns:a16="http://schemas.microsoft.com/office/drawing/2014/main" val="2924262208"/>
                    </a:ext>
                  </a:extLst>
                </a:gridCol>
                <a:gridCol w="875140">
                  <a:extLst>
                    <a:ext uri="{9D8B030D-6E8A-4147-A177-3AD203B41FA5}">
                      <a16:colId xmlns:a16="http://schemas.microsoft.com/office/drawing/2014/main" val="913690994"/>
                    </a:ext>
                  </a:extLst>
                </a:gridCol>
                <a:gridCol w="953660">
                  <a:extLst>
                    <a:ext uri="{9D8B030D-6E8A-4147-A177-3AD203B41FA5}">
                      <a16:colId xmlns:a16="http://schemas.microsoft.com/office/drawing/2014/main" val="2731570837"/>
                    </a:ext>
                  </a:extLst>
                </a:gridCol>
                <a:gridCol w="350981">
                  <a:extLst>
                    <a:ext uri="{9D8B030D-6E8A-4147-A177-3AD203B41FA5}">
                      <a16:colId xmlns:a16="http://schemas.microsoft.com/office/drawing/2014/main" val="1060909584"/>
                    </a:ext>
                  </a:extLst>
                </a:gridCol>
                <a:gridCol w="665019">
                  <a:extLst>
                    <a:ext uri="{9D8B030D-6E8A-4147-A177-3AD203B41FA5}">
                      <a16:colId xmlns:a16="http://schemas.microsoft.com/office/drawing/2014/main" val="1284554860"/>
                    </a:ext>
                  </a:extLst>
                </a:gridCol>
              </a:tblGrid>
              <a:tr h="210121">
                <a:tc>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Participant:</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tc>
                <a:tc gridSpan="3">
                  <a:txBody>
                    <a:bodyPr/>
                    <a:lstStyle/>
                    <a:p>
                      <a:endParaRPr lang="en-US" dirty="0"/>
                    </a:p>
                  </a:txBody>
                  <a:tcPr marL="5117" marR="5117" marT="5117" marB="0"/>
                </a:tc>
                <a:tc hMerge="1">
                  <a:txBody>
                    <a:bodyPr/>
                    <a:lstStyle/>
                    <a:p>
                      <a:endParaRPr lang="en-US"/>
                    </a:p>
                  </a:txBody>
                  <a:tcPr/>
                </a:tc>
                <a:tc hMerge="1">
                  <a:txBody>
                    <a:bodyPr/>
                    <a:lstStyle/>
                    <a:p>
                      <a:endParaRPr lang="en-US"/>
                    </a:p>
                  </a:txBody>
                  <a:tcPr/>
                </a:tc>
                <a:tc>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Month: </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tc>
                <a:tc gridSpan="2">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June</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tc>
                <a:tc hMerge="1">
                  <a:txBody>
                    <a:bodyPr/>
                    <a:lstStyle/>
                    <a:p>
                      <a:endParaRPr lang="en-US"/>
                    </a:p>
                  </a:txBody>
                  <a:tcPr/>
                </a:tc>
                <a:extLst>
                  <a:ext uri="{0D108BD9-81ED-4DB2-BD59-A6C34878D82A}">
                    <a16:rowId xmlns:a16="http://schemas.microsoft.com/office/drawing/2014/main" val="3676202392"/>
                  </a:ext>
                </a:extLst>
              </a:tr>
              <a:tr h="344061">
                <a:tc>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Institution:</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tc>
                <a:tc gridSpan="2">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Risk Assessment Center on Food Chain</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tc>
                <a:tc hMerge="1">
                  <a:txBody>
                    <a:bodyPr/>
                    <a:lstStyle/>
                    <a:p>
                      <a:endParaRPr lang="en-US"/>
                    </a:p>
                  </a:txBody>
                  <a:tcPr/>
                </a:tc>
                <a:tc>
                  <a:txBody>
                    <a:bodyPr/>
                    <a:lstStyle/>
                    <a:p>
                      <a:pPr algn="l" fontAlgn="t"/>
                      <a:r>
                        <a:rPr lang="en-US" sz="1400" u="none" strike="noStrike" dirty="0">
                          <a:effectLst/>
                          <a:latin typeface="Times New Roman" panose="02020603050405020304" pitchFamily="18" charset="0"/>
                          <a:cs typeface="Times New Roman" panose="02020603050405020304" pitchFamily="18" charset="0"/>
                        </a:rPr>
                        <a:t>Project</a:t>
                      </a:r>
                      <a:r>
                        <a:rPr lang="bg-BG" sz="1400" u="none" strike="noStrike" dirty="0">
                          <a:effectLst/>
                          <a:latin typeface="Times New Roman" panose="02020603050405020304" pitchFamily="18" charset="0"/>
                          <a:cs typeface="Times New Roman" panose="02020603050405020304" pitchFamily="18" charset="0"/>
                        </a:rPr>
                        <a:t>т: </a:t>
                      </a:r>
                      <a:endParaRPr lang="bg-BG" sz="1400" b="0" i="0" u="none" strike="noStrike" dirty="0">
                        <a:effectLst/>
                        <a:latin typeface="Times New Roman" panose="02020603050405020304" pitchFamily="18" charset="0"/>
                        <a:cs typeface="Times New Roman" panose="02020603050405020304" pitchFamily="18" charset="0"/>
                      </a:endParaRPr>
                    </a:p>
                  </a:txBody>
                  <a:tcPr marL="5117" marR="5117" marT="5117" marB="0"/>
                </a:tc>
                <a:tc gridSpan="3">
                  <a:txBody>
                    <a:bodyPr/>
                    <a:lstStyle/>
                    <a:p>
                      <a:pPr algn="l" fontAlgn="t"/>
                      <a:endParaRPr lang="en-US" sz="16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tc>
                <a:tc hMerge="1">
                  <a:txBody>
                    <a:bodyPr/>
                    <a:lstStyle/>
                    <a:p>
                      <a:endParaRPr lang="en-US"/>
                    </a:p>
                  </a:txBody>
                  <a:tcPr marL="5117" marR="5117" marT="5117" marB="0"/>
                </a:tc>
                <a:tc hMerge="1">
                  <a:txBody>
                    <a:bodyPr/>
                    <a:lstStyle/>
                    <a:p>
                      <a:endParaRPr lang="en-US"/>
                    </a:p>
                  </a:txBody>
                  <a:tcPr/>
                </a:tc>
                <a:extLst>
                  <a:ext uri="{0D108BD9-81ED-4DB2-BD59-A6C34878D82A}">
                    <a16:rowId xmlns:a16="http://schemas.microsoft.com/office/drawing/2014/main" val="1634387451"/>
                  </a:ext>
                </a:extLst>
              </a:tr>
              <a:tr h="117686">
                <a:tc gridSpan="7">
                  <a:txBody>
                    <a:bodyPr/>
                    <a:lstStyle/>
                    <a:p>
                      <a:pPr algn="l" fontAlgn="t"/>
                      <a:r>
                        <a:rPr lang="en-US" sz="1400" u="none" strike="noStrike" dirty="0" smtClean="0">
                          <a:effectLst/>
                          <a:latin typeface="Times New Roman" panose="02020603050405020304" pitchFamily="18" charset="0"/>
                          <a:cs typeface="Times New Roman" panose="02020603050405020304" pitchFamily="18" charset="0"/>
                        </a:rPr>
                        <a:t>Unit/Department </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t"/>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tc>
                <a:tc hMerge="1">
                  <a:txBody>
                    <a:bodyPr/>
                    <a:lstStyle/>
                    <a:p>
                      <a:endParaRPr lang="en-US"/>
                    </a:p>
                  </a:txBody>
                  <a:tcPr marL="5117" marR="5117" marT="5117" marB="0"/>
                </a:tc>
                <a:tc hMerge="1">
                  <a:txBody>
                    <a:bodyPr/>
                    <a:lstStyle/>
                    <a:p>
                      <a:endParaRPr lang="en-US"/>
                    </a:p>
                  </a:txBody>
                  <a:tcPr/>
                </a:tc>
                <a:extLst>
                  <a:ext uri="{0D108BD9-81ED-4DB2-BD59-A6C34878D82A}">
                    <a16:rowId xmlns:a16="http://schemas.microsoft.com/office/drawing/2014/main" val="3034295317"/>
                  </a:ext>
                </a:extLst>
              </a:tr>
              <a:tr h="122803">
                <a:tc gridSpan="7">
                  <a:txBody>
                    <a:bodyPr/>
                    <a:lstStyle/>
                    <a:p>
                      <a:pPr algn="ctr" fontAlgn="b"/>
                      <a:r>
                        <a:rPr lang="en-US" sz="1400" u="none" strike="noStrike">
                          <a:effectLst/>
                          <a:latin typeface="Times New Roman" panose="02020603050405020304" pitchFamily="18" charset="0"/>
                          <a:cs typeface="Times New Roman" panose="02020603050405020304" pitchFamily="18" charset="0"/>
                        </a:rPr>
                        <a:t>Timesheet 1</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1570079"/>
                  </a:ext>
                </a:extLst>
              </a:tr>
              <a:tr h="138153">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Date</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ctr"/>
                </a:tc>
                <a:tc>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Cat. </a:t>
                      </a:r>
                      <a:r>
                        <a:rPr lang="en-US" sz="1400" u="none" strike="noStrike" baseline="30000" dirty="0">
                          <a:effectLst/>
                          <a:latin typeface="Times New Roman" panose="02020603050405020304" pitchFamily="18" charset="0"/>
                          <a:cs typeface="Times New Roman" panose="02020603050405020304" pitchFamily="18" charset="0"/>
                        </a:rPr>
                        <a:t>2</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nchor="ctr"/>
                </a:tc>
                <a:tc gridSpan="4">
                  <a:txBody>
                    <a:bodyPr/>
                    <a:lstStyle/>
                    <a:p>
                      <a:pPr algn="ctr" fontAlgn="ctr"/>
                      <a:r>
                        <a:rPr lang="en-US" sz="1400" u="none" strike="noStrike" dirty="0">
                          <a:effectLst/>
                          <a:latin typeface="Times New Roman" panose="02020603050405020304" pitchFamily="18" charset="0"/>
                          <a:cs typeface="Times New Roman" panose="02020603050405020304" pitchFamily="18" charset="0"/>
                        </a:rPr>
                        <a:t>Task Deskription</a:t>
                      </a:r>
                      <a:r>
                        <a:rPr lang="en-US" sz="1400" u="none" strike="noStrike" baseline="30000" dirty="0">
                          <a:effectLst/>
                          <a:latin typeface="Times New Roman" panose="02020603050405020304" pitchFamily="18" charset="0"/>
                          <a:cs typeface="Times New Roman" panose="02020603050405020304" pitchFamily="18" charset="0"/>
                        </a:rPr>
                        <a:t>3</a:t>
                      </a:r>
                      <a:endParaRPr lang="en-US" sz="1400" b="1" i="0" u="none" strike="noStrike" dirty="0">
                        <a:effectLst/>
                        <a:latin typeface="Times New Roman" panose="02020603050405020304" pitchFamily="18" charset="0"/>
                        <a:cs typeface="Times New Roman" panose="02020603050405020304" pitchFamily="18" charset="0"/>
                      </a:endParaRPr>
                    </a:p>
                  </a:txBody>
                  <a:tcPr marL="5117" marR="5117" marT="5117"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400" u="none" strike="noStrike">
                          <a:effectLst/>
                          <a:latin typeface="Times New Roman" panose="02020603050405020304" pitchFamily="18" charset="0"/>
                          <a:cs typeface="Times New Roman" panose="02020603050405020304" pitchFamily="18" charset="0"/>
                        </a:rPr>
                        <a:t>Hours</a:t>
                      </a:r>
                      <a:endParaRPr lang="en-US" sz="1400" b="1" i="0" u="none" strike="noStrike">
                        <a:effectLst/>
                        <a:latin typeface="Times New Roman" panose="02020603050405020304" pitchFamily="18" charset="0"/>
                        <a:cs typeface="Times New Roman" panose="02020603050405020304" pitchFamily="18" charset="0"/>
                      </a:endParaRPr>
                    </a:p>
                  </a:txBody>
                  <a:tcPr marL="5117" marR="5117" marT="5117" marB="0" anchor="ctr"/>
                </a:tc>
                <a:extLst>
                  <a:ext uri="{0D108BD9-81ED-4DB2-BD59-A6C34878D82A}">
                    <a16:rowId xmlns:a16="http://schemas.microsoft.com/office/drawing/2014/main" val="1218415396"/>
                  </a:ext>
                </a:extLst>
              </a:tr>
              <a:tr h="168854">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smtClean="0">
                          <a:effectLst/>
                          <a:latin typeface="Times New Roman" panose="02020603050405020304" pitchFamily="18" charset="0"/>
                          <a:cs typeface="Times New Roman" panose="02020603050405020304" pitchFamily="18" charset="0"/>
                        </a:rPr>
                        <a:t>Purchasing equipment</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698898067"/>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Preparation of </a:t>
                      </a:r>
                      <a:r>
                        <a:rPr lang="en-US" sz="1400" u="none" strike="noStrike" dirty="0" smtClean="0">
                          <a:effectLst/>
                          <a:latin typeface="Times New Roman" panose="02020603050405020304" pitchFamily="18" charset="0"/>
                          <a:cs typeface="Times New Roman" panose="02020603050405020304" pitchFamily="18" charset="0"/>
                        </a:rPr>
                        <a:t>trainings</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972154635"/>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Preparation of </a:t>
                      </a:r>
                      <a:r>
                        <a:rPr lang="en-US" sz="1400" u="none" strike="noStrike" dirty="0" smtClean="0">
                          <a:effectLst/>
                          <a:latin typeface="Times New Roman" panose="02020603050405020304" pitchFamily="18" charset="0"/>
                          <a:cs typeface="Times New Roman" panose="02020603050405020304" pitchFamily="18" charset="0"/>
                        </a:rPr>
                        <a:t>trainings</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668960586"/>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smtClean="0">
                          <a:effectLst/>
                          <a:latin typeface="Times New Roman" panose="02020603050405020304" pitchFamily="18" charset="0"/>
                          <a:cs typeface="Times New Roman" panose="02020603050405020304" pitchFamily="18" charset="0"/>
                        </a:rPr>
                        <a:t>Purchasing equipment</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33628165"/>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Preparation of </a:t>
                      </a:r>
                      <a:r>
                        <a:rPr lang="en-US" sz="1400" u="none" strike="noStrike" dirty="0" smtClean="0">
                          <a:effectLst/>
                          <a:latin typeface="Times New Roman" panose="02020603050405020304" pitchFamily="18" charset="0"/>
                          <a:cs typeface="Times New Roman" panose="02020603050405020304" pitchFamily="18" charset="0"/>
                        </a:rPr>
                        <a:t>trainings</a:t>
                      </a:r>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36994433"/>
                  </a:ext>
                </a:extLst>
              </a:tr>
              <a:tr h="12280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smtClean="0">
                          <a:effectLst/>
                          <a:latin typeface="Times New Roman" panose="02020603050405020304" pitchFamily="18" charset="0"/>
                          <a:cs typeface="Times New Roman" panose="02020603050405020304" pitchFamily="18" charset="0"/>
                        </a:rPr>
                        <a:t>Installing equipment</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1900429663"/>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r>
                        <a:rPr lang="en-US" sz="1400" u="none" strike="noStrike" dirty="0" smtClean="0">
                          <a:effectLst/>
                          <a:latin typeface="Times New Roman" panose="02020603050405020304" pitchFamily="18" charset="0"/>
                          <a:cs typeface="Times New Roman" panose="02020603050405020304" pitchFamily="18" charset="0"/>
                        </a:rPr>
                        <a:t>preparation</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dirty="0" smtClean="0">
                          <a:effectLst/>
                          <a:latin typeface="Times New Roman" panose="02020603050405020304" pitchFamily="18" charset="0"/>
                          <a:cs typeface="Times New Roman" panose="02020603050405020304" pitchFamily="18" charset="0"/>
                        </a:rPr>
                        <a:t>4</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63677116"/>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r>
                        <a:rPr lang="en-US" sz="1400" u="none" strike="noStrike" dirty="0" smtClean="0">
                          <a:effectLst/>
                          <a:latin typeface="Times New Roman" panose="02020603050405020304" pitchFamily="18" charset="0"/>
                          <a:cs typeface="Times New Roman" panose="02020603050405020304" pitchFamily="18" charset="0"/>
                        </a:rPr>
                        <a:t>preparation</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dirty="0" smtClean="0">
                          <a:effectLst/>
                          <a:latin typeface="Times New Roman" panose="02020603050405020304" pitchFamily="18" charset="0"/>
                          <a:cs typeface="Times New Roman" panose="02020603050405020304" pitchFamily="18" charset="0"/>
                        </a:rPr>
                        <a:t>4</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785295049"/>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r>
                        <a:rPr lang="en-US" sz="1400" u="none" strike="noStrike" dirty="0" smtClean="0">
                          <a:effectLst/>
                          <a:latin typeface="Times New Roman" panose="02020603050405020304" pitchFamily="18" charset="0"/>
                          <a:cs typeface="Times New Roman" panose="02020603050405020304" pitchFamily="18" charset="0"/>
                        </a:rPr>
                        <a:t>preparation</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dirty="0" smtClean="0">
                          <a:effectLst/>
                          <a:latin typeface="Times New Roman" panose="02020603050405020304" pitchFamily="18" charset="0"/>
                          <a:cs typeface="Times New Roman" panose="02020603050405020304" pitchFamily="18" charset="0"/>
                        </a:rPr>
                        <a:t>4</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503157840"/>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Test of Software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2472438013"/>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b="0" i="0" u="none" strike="noStrike" dirty="0" smtClean="0">
                          <a:effectLst/>
                          <a:latin typeface="Times New Roman" panose="02020603050405020304" pitchFamily="18" charset="0"/>
                          <a:cs typeface="Times New Roman" panose="02020603050405020304" pitchFamily="18" charset="0"/>
                        </a:rPr>
                        <a:t>4</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4123991514"/>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b="0" i="0" u="none" strike="noStrike" dirty="0" smtClean="0">
                          <a:effectLst/>
                          <a:latin typeface="Times New Roman" panose="02020603050405020304" pitchFamily="18" charset="0"/>
                          <a:cs typeface="Times New Roman" panose="02020603050405020304" pitchFamily="18" charset="0"/>
                        </a:rPr>
                        <a:t>4</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1490806966"/>
                  </a:ext>
                </a:extLst>
              </a:tr>
              <a:tr h="12280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Module1 of training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611485743"/>
                  </a:ext>
                </a:extLst>
              </a:tr>
              <a:tr h="122803">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Intermediate report </a:t>
                      </a:r>
                      <a:r>
                        <a:rPr lang="en-US" sz="1400" u="none" strike="noStrike" dirty="0" smtClean="0">
                          <a:effectLst/>
                          <a:latin typeface="Times New Roman" panose="02020603050405020304" pitchFamily="18" charset="0"/>
                          <a:cs typeface="Times New Roman" panose="02020603050405020304" pitchFamily="18" charset="0"/>
                        </a:rPr>
                        <a:t>preparation</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pPr algn="l" fontAlgn="b"/>
                      <a:endParaRPr lang="en-US" sz="1600" b="0" i="0" u="none" strike="noStrike">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a:t>
                      </a:r>
                      <a:endParaRPr lang="en-US" sz="1400" b="0" i="0" u="none" strike="noStrike">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358740392"/>
                  </a:ext>
                </a:extLst>
              </a:tr>
              <a:tr h="122803">
                <a:tc>
                  <a:txBody>
                    <a:bodyPr/>
                    <a:lstStyle/>
                    <a:p>
                      <a:pPr algn="l" fontAlgn="b"/>
                      <a:r>
                        <a:rPr lang="en-US" sz="1400" u="none" strike="noStrike">
                          <a:effectLst/>
                          <a:latin typeface="Times New Roman" panose="02020603050405020304" pitchFamily="18" charset="0"/>
                          <a:cs typeface="Times New Roman" panose="02020603050405020304" pitchFamily="18" charset="0"/>
                        </a:rPr>
                        <a:t> </a:t>
                      </a:r>
                      <a:endParaRPr lang="en-US" sz="1400" b="0" i="0" u="none" strike="noStrike">
                        <a:solidFill>
                          <a:srgbClr val="FFFFFF"/>
                        </a:solidFill>
                        <a:effectLst/>
                        <a:latin typeface="Times New Roman" panose="02020603050405020304" pitchFamily="18" charset="0"/>
                        <a:cs typeface="Times New Roman" panose="02020603050405020304" pitchFamily="18" charset="0"/>
                      </a:endParaRPr>
                    </a:p>
                  </a:txBody>
                  <a:tcPr marL="5117" marR="5117" marT="5117" marB="0" anchor="b"/>
                </a:tc>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 </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gridSpan="4">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Test of software and updating business rules</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2</a:t>
                      </a:r>
                      <a:endParaRPr lang="en-US" sz="1400" b="0" i="0" u="none" strike="noStrike" dirty="0">
                        <a:effectLst/>
                        <a:latin typeface="Times New Roman" panose="02020603050405020304" pitchFamily="18" charset="0"/>
                        <a:cs typeface="Times New Roman" panose="02020603050405020304" pitchFamily="18" charset="0"/>
                      </a:endParaRPr>
                    </a:p>
                  </a:txBody>
                  <a:tcPr marL="5117" marR="5117" marT="5117" marB="0" anchor="b"/>
                </a:tc>
                <a:extLst>
                  <a:ext uri="{0D108BD9-81ED-4DB2-BD59-A6C34878D82A}">
                    <a16:rowId xmlns:a16="http://schemas.microsoft.com/office/drawing/2014/main" val="1562543549"/>
                  </a:ext>
                </a:extLst>
              </a:tr>
            </a:tbl>
          </a:graphicData>
        </a:graphic>
      </p:graphicFrame>
      <p:sp>
        <p:nvSpPr>
          <p:cNvPr id="12" name="Rectangle 11"/>
          <p:cNvSpPr/>
          <p:nvPr/>
        </p:nvSpPr>
        <p:spPr>
          <a:xfrm>
            <a:off x="3514330" y="1355276"/>
            <a:ext cx="4552721" cy="677108"/>
          </a:xfrm>
          <a:prstGeom prst="rect">
            <a:avLst/>
          </a:prstGeom>
        </p:spPr>
        <p:txBody>
          <a:bodyPr wrap="none">
            <a:spAutoFit/>
          </a:bodyPr>
          <a:lstStyle/>
          <a:p>
            <a:r>
              <a:rPr lang="en-US" sz="3800" b="1" dirty="0" smtClean="0">
                <a:solidFill>
                  <a:srgbClr val="ACD433"/>
                </a:solidFill>
                <a:latin typeface="Cambria" panose="02040503050406030204" pitchFamily="18" charset="0"/>
                <a:ea typeface="Cambria" panose="02040503050406030204" pitchFamily="18" charset="0"/>
                <a:cs typeface="+mj-cs"/>
              </a:rPr>
              <a:t>Timesheet example</a:t>
            </a:r>
            <a:endParaRPr lang="en-US" sz="3800" b="1" dirty="0">
              <a:solidFill>
                <a:srgbClr val="ACD433"/>
              </a:solidFill>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3906164057"/>
      </p:ext>
    </p:extLst>
  </p:cSld>
  <p:clrMapOvr>
    <a:masterClrMapping/>
  </p:clrMapOvr>
  <mc:AlternateContent xmlns:mc="http://schemas.openxmlformats.org/markup-compatibility/2006" xmlns:p14="http://schemas.microsoft.com/office/powerpoint/2010/main">
    <mc:Choice Requires="p14">
      <p:transition spd="slow" p14:dur="20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109</TotalTime>
  <Words>1216</Words>
  <Application>Microsoft Office PowerPoint</Application>
  <PresentationFormat>Widescreen</PresentationFormat>
  <Paragraphs>307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Cambria</vt:lpstr>
      <vt:lpstr>Century Gothic</vt:lpstr>
      <vt:lpstr>Monotype Corsiva</vt:lpstr>
      <vt:lpstr>Times New Roman</vt:lpstr>
      <vt:lpstr>Wingdings 3</vt:lpstr>
      <vt:lpstr>1_Ion</vt:lpstr>
      <vt:lpstr>EFSA Art.36 GRANT Standard Application Form  </vt:lpstr>
      <vt:lpstr>Standard Application Form</vt:lpstr>
      <vt:lpstr>Standard Application Form</vt:lpstr>
      <vt:lpstr>Standard Application Form</vt:lpstr>
      <vt:lpstr>Standard Application Form</vt:lpstr>
      <vt:lpstr>Standard Application Form</vt:lpstr>
      <vt:lpstr>Standard Application Form</vt:lpstr>
      <vt:lpstr>PowerPoint Presentation</vt:lpstr>
      <vt:lpstr>Standard Application Form</vt:lpstr>
      <vt:lpstr>Standard Application Form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EFSA Art.36 GRANT </dc:title>
  <dc:creator>eisimeonov@mzh.government.bg</dc:creator>
  <cp:lastModifiedBy>Anna Nikolova</cp:lastModifiedBy>
  <cp:revision>15</cp:revision>
  <dcterms:created xsi:type="dcterms:W3CDTF">2023-10-17T06:05:25Z</dcterms:created>
  <dcterms:modified xsi:type="dcterms:W3CDTF">2023-10-17T09:18:45Z</dcterms:modified>
</cp:coreProperties>
</file>